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493" r:id="rId3"/>
    <p:sldId id="495" r:id="rId4"/>
    <p:sldId id="520" r:id="rId5"/>
    <p:sldId id="494" r:id="rId6"/>
    <p:sldId id="521" r:id="rId7"/>
    <p:sldId id="389" r:id="rId8"/>
    <p:sldId id="515" r:id="rId9"/>
    <p:sldId id="487" r:id="rId10"/>
    <p:sldId id="392" r:id="rId11"/>
    <p:sldId id="424" r:id="rId12"/>
    <p:sldId id="499" r:id="rId13"/>
    <p:sldId id="431" r:id="rId14"/>
    <p:sldId id="331" r:id="rId15"/>
    <p:sldId id="473" r:id="rId16"/>
    <p:sldId id="486" r:id="rId17"/>
    <p:sldId id="500" r:id="rId18"/>
    <p:sldId id="391" r:id="rId19"/>
    <p:sldId id="468" r:id="rId20"/>
    <p:sldId id="503" r:id="rId21"/>
    <p:sldId id="469" r:id="rId22"/>
    <p:sldId id="461" r:id="rId23"/>
    <p:sldId id="506" r:id="rId24"/>
    <p:sldId id="502" r:id="rId25"/>
    <p:sldId id="504" r:id="rId26"/>
    <p:sldId id="498" r:id="rId27"/>
    <p:sldId id="507" r:id="rId28"/>
    <p:sldId id="508" r:id="rId29"/>
    <p:sldId id="509" r:id="rId30"/>
    <p:sldId id="510" r:id="rId31"/>
    <p:sldId id="511" r:id="rId32"/>
    <p:sldId id="512" r:id="rId33"/>
    <p:sldId id="513" r:id="rId34"/>
    <p:sldId id="523" r:id="rId35"/>
    <p:sldId id="516" r:id="rId36"/>
    <p:sldId id="286" r:id="rId37"/>
    <p:sldId id="382" r:id="rId38"/>
    <p:sldId id="52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9A76D1-FD30-7416-DD14-60C8D2F55480}" name="mezzinis@student.ubc.ca" initials="" userId="S::mezzinis@student.ubc.ca::90294d8f-36e5-4373-8ba0-206183d3c3c1" providerId="AD"/>
  <p188:author id="{577ACBD5-746E-0599-4EAD-2CFB9BDB328B}" name="Stefano Mezzini" initials="SM" userId="b90dc910abf00f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9001D"/>
    <a:srgbClr val="0571B0"/>
    <a:srgbClr val="762A83"/>
    <a:srgbClr val="1B7837"/>
    <a:srgbClr val="92D050"/>
    <a:srgbClr val="4477AA"/>
    <a:srgbClr val="A6A6A6"/>
    <a:srgbClr val="D0CE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7241" autoAdjust="0"/>
  </p:normalViewPr>
  <p:slideViewPr>
    <p:cSldViewPr snapToGrid="0" showGuides="1">
      <p:cViewPr varScale="1">
        <p:scale>
          <a:sx n="89" d="100"/>
          <a:sy n="89" d="100"/>
        </p:scale>
        <p:origin x="566" y="51"/>
      </p:cViewPr>
      <p:guideLst>
        <p:guide orient="horz" pos="2160"/>
        <p:guide pos="3840"/>
      </p:guideLst>
    </p:cSldViewPr>
  </p:slideViewPr>
  <p:outlineViewPr>
    <p:cViewPr>
      <p:scale>
        <a:sx n="33" d="100"/>
        <a:sy n="33" d="100"/>
      </p:scale>
      <p:origin x="0" y="-1104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4979-ADC5-4005-BF41-59064C04AD99}" type="datetimeFigureOut">
              <a:rPr lang="en-CA" smtClean="0"/>
              <a:t>2025-09-27</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B33A-8DEA-47D0-8327-8AA1D94CACC1}" type="slidenum">
              <a:rPr lang="en-CA" smtClean="0"/>
              <a:t>‹#›</a:t>
            </a:fld>
            <a:endParaRPr lang="en-CA" dirty="0"/>
          </a:p>
        </p:txBody>
      </p:sp>
    </p:spTree>
    <p:extLst>
      <p:ext uri="{BB962C8B-B14F-4D97-AF65-F5344CB8AC3E}">
        <p14:creationId xmlns:p14="http://schemas.microsoft.com/office/powerpoint/2010/main" val="132228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BABB33A-8DEA-47D0-8327-8AA1D94CACC1}" type="slidenum">
              <a:rPr lang="en-CA" smtClean="0"/>
              <a:t>1</a:t>
            </a:fld>
            <a:endParaRPr lang="en-CA" dirty="0"/>
          </a:p>
        </p:txBody>
      </p:sp>
    </p:spTree>
    <p:extLst>
      <p:ext uri="{BB962C8B-B14F-4D97-AF65-F5344CB8AC3E}">
        <p14:creationId xmlns:p14="http://schemas.microsoft.com/office/powerpoint/2010/main" val="143955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can see how temperature affected boreal caribou’s habitat selection, with purple areas indicating avoidance and green indicating attraction.</a:t>
            </a:r>
          </a:p>
          <a:p>
            <a:r>
              <a:rPr lang="en-US" dirty="0"/>
              <a:t>As temperatures warmed, caribou shifted to less forested areas and were more likely to move up </a:t>
            </a:r>
            <a:r>
              <a:rPr lang="en-US" dirty="0" err="1"/>
              <a:t>elevationally</a:t>
            </a:r>
            <a:r>
              <a:rPr lang="en-US" dirty="0"/>
              <a:t> or away from water.</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20</a:t>
            </a:fld>
            <a:endParaRPr lang="en-CA" dirty="0"/>
          </a:p>
        </p:txBody>
      </p:sp>
    </p:spTree>
    <p:extLst>
      <p:ext uri="{BB962C8B-B14F-4D97-AF65-F5344CB8AC3E}">
        <p14:creationId xmlns:p14="http://schemas.microsoft.com/office/powerpoint/2010/main" val="21750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apply these estimated effects to the caribou’s current range, we can see that their habitat selection is strongest near 0 degrees (in the middle panel), and it is weaker at plus or minus 15 degrees, suggesting that their selection strength weakens at extreme temperatures.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21</a:t>
            </a:fld>
            <a:endParaRPr lang="en-CA" dirty="0"/>
          </a:p>
        </p:txBody>
      </p:sp>
    </p:spTree>
    <p:extLst>
      <p:ext uri="{BB962C8B-B14F-4D97-AF65-F5344CB8AC3E}">
        <p14:creationId xmlns:p14="http://schemas.microsoft.com/office/powerpoint/2010/main" val="383722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again, projections of future selection strength did not show much change over the decades, and there are no substantial differences across scenarios. This is likely in part because of the weaker selection at extreme temperatures, since yearly averages do not show the seasonal variation in habitat selection. Still, something interesting appears if we focus specifically on the predictions for 2100.</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22</a:t>
            </a:fld>
            <a:endParaRPr lang="en-CA" dirty="0"/>
          </a:p>
        </p:txBody>
      </p:sp>
    </p:spTree>
    <p:extLst>
      <p:ext uri="{BB962C8B-B14F-4D97-AF65-F5344CB8AC3E}">
        <p14:creationId xmlns:p14="http://schemas.microsoft.com/office/powerpoint/2010/main" val="74409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worse scenarios, we see not only a decrease in average selection strength, but also a widening of the distribution. This suggests that caribou may be forced to traverse patches they would generally avoid as they travel to high-selection patches, or that they may face stronger seasonal fluctuations in habitat selection.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23</a:t>
            </a:fld>
            <a:endParaRPr lang="en-CA" dirty="0"/>
          </a:p>
        </p:txBody>
      </p:sp>
    </p:spTree>
    <p:extLst>
      <p:ext uri="{BB962C8B-B14F-4D97-AF65-F5344CB8AC3E}">
        <p14:creationId xmlns:p14="http://schemas.microsoft.com/office/powerpoint/2010/main" val="275767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how resources, phenology, and temperature impact boreal caribou’s movement behavior. However, their movement also depends on that of their predators, which, in turn, also depends on temperature.</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24</a:t>
            </a:fld>
            <a:endParaRPr lang="en-CA" dirty="0"/>
          </a:p>
        </p:txBody>
      </p:sp>
    </p:spTree>
    <p:extLst>
      <p:ext uri="{BB962C8B-B14F-4D97-AF65-F5344CB8AC3E}">
        <p14:creationId xmlns:p14="http://schemas.microsoft.com/office/powerpoint/2010/main" val="356266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did not look at predator-prey interactions specifically, we can look at how temperature affected boreal wolves’ movement behavior to start formulating some </a:t>
            </a:r>
            <a:r>
              <a:rPr lang="en-US" dirty="0" err="1"/>
              <a:t>some</a:t>
            </a:r>
            <a:r>
              <a:rPr lang="en-US" dirty="0"/>
              <a:t> hypotheses.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25</a:t>
            </a:fld>
            <a:endParaRPr lang="en-CA" dirty="0"/>
          </a:p>
        </p:txBody>
      </p:sp>
    </p:spTree>
    <p:extLst>
      <p:ext uri="{BB962C8B-B14F-4D97-AF65-F5344CB8AC3E}">
        <p14:creationId xmlns:p14="http://schemas.microsoft.com/office/powerpoint/2010/main" val="196638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wolves adapted their movement rates to temperature similarly to caribou. Generally, they moved the least between 0 and 20 degrees and more above 20 degrees, except in summer, when hot temperatures caused them to move less.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26</a:t>
            </a:fld>
            <a:endParaRPr lang="en-CA" dirty="0"/>
          </a:p>
        </p:txBody>
      </p:sp>
    </p:spTree>
    <p:extLst>
      <p:ext uri="{BB962C8B-B14F-4D97-AF65-F5344CB8AC3E}">
        <p14:creationId xmlns:p14="http://schemas.microsoft.com/office/powerpoint/2010/main" val="335413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caribou, habitat selection for wolves’ main range was highest near 0 degrees and lower at colder or hotter temperatures. However, unlike caribou, wolves showed a strong selection for water, particularly at or below 0 degrees. We can see this most clearly in the middle panel, where the entire river system is a dark green.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27</a:t>
            </a:fld>
            <a:endParaRPr lang="en-CA" dirty="0"/>
          </a:p>
        </p:txBody>
      </p:sp>
    </p:spTree>
    <p:extLst>
      <p:ext uri="{BB962C8B-B14F-4D97-AF65-F5344CB8AC3E}">
        <p14:creationId xmlns:p14="http://schemas.microsoft.com/office/powerpoint/2010/main" val="18152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 two figures side by side, we can clearly see that both species occur in similar ranges, but caribou tend to avoid the river system where wolves are often found. Thus, wolves spend more time in areas caribou tend to avoid, but they also often move across caribou habitat. Since both broaden their habitat selection at extreme temperatures, we may expect encounter rates to decrease during hot summers. However, warmer winters would likely result in an increase in encounter rates as temperatures move towards zero degrees and both species increase their selection strength.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28</a:t>
            </a:fld>
            <a:endParaRPr lang="en-CA" dirty="0"/>
          </a:p>
        </p:txBody>
      </p:sp>
    </p:spTree>
    <p:extLst>
      <p:ext uri="{BB962C8B-B14F-4D97-AF65-F5344CB8AC3E}">
        <p14:creationId xmlns:p14="http://schemas.microsoft.com/office/powerpoint/2010/main" val="7044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I also have results for each of the other species, I unfortunately don’t have the time to cover each of them individually, since there were no common trends across all groups.</a:t>
            </a:r>
          </a:p>
          <a:p>
            <a:r>
              <a:rPr lang="en-US" dirty="0"/>
              <a:t>So here are a two honorable mentions.</a:t>
            </a:r>
          </a:p>
          <a:p>
            <a:r>
              <a:rPr lang="en-US" dirty="0"/>
              <a:t>Number one: Cougar</a:t>
            </a:r>
            <a:r>
              <a:rPr lang="en-CA" dirty="0"/>
              <a:t>s’ sensitivity to temperature varied smoothly with the seasons, such that relatively hotter temperatures reduced their movement rates, regardless of the season.</a:t>
            </a:r>
          </a:p>
          <a:p>
            <a:r>
              <a:rPr lang="en-CA" dirty="0"/>
              <a:t>Number two: Grizzly bears showed much greater movement rates shortly before or after hibernation and moved the most in summer, but warmer temperatures resulted in earlier phenological cycles.</a:t>
            </a:r>
            <a:endParaRPr lang="en-US" dirty="0"/>
          </a:p>
        </p:txBody>
      </p:sp>
      <p:sp>
        <p:nvSpPr>
          <p:cNvPr id="4" name="Slide Number Placeholder 3"/>
          <p:cNvSpPr>
            <a:spLocks noGrp="1"/>
          </p:cNvSpPr>
          <p:nvPr>
            <p:ph type="sldNum" sz="quarter" idx="5"/>
          </p:nvPr>
        </p:nvSpPr>
        <p:spPr/>
        <p:txBody>
          <a:bodyPr/>
          <a:lstStyle/>
          <a:p>
            <a:fld id="{0BABB33A-8DEA-47D0-8327-8AA1D94CACC1}" type="slidenum">
              <a:rPr lang="en-CA" smtClean="0"/>
              <a:t>29</a:t>
            </a:fld>
            <a:endParaRPr lang="en-CA" dirty="0"/>
          </a:p>
        </p:txBody>
      </p:sp>
    </p:spTree>
    <p:extLst>
      <p:ext uri="{BB962C8B-B14F-4D97-AF65-F5344CB8AC3E}">
        <p14:creationId xmlns:p14="http://schemas.microsoft.com/office/powerpoint/2010/main" val="410528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Amiskwaciy Wâskahikan: </a:t>
            </a:r>
          </a:p>
          <a:p>
            <a:pPr lvl="1"/>
            <a:r>
              <a:rPr lang="en-US" dirty="0"/>
              <a:t>Nehiyawak: https://youtu.be/mjTFh_AnYmY?si=aHFz0t2AFfP71XbN&amp;t=13</a:t>
            </a:r>
          </a:p>
          <a:p>
            <a:pPr lvl="1"/>
            <a:r>
              <a:rPr lang="en-US" dirty="0"/>
              <a:t>Stoney Nakoda are also called Ĩyãħé Nakón mąkóce, but I couldn’t find a clear pronunciation of the name</a:t>
            </a:r>
          </a:p>
          <a:p>
            <a:pPr lvl="1"/>
            <a:r>
              <a:rPr lang="en-US" dirty="0"/>
              <a:t>Niitsítpi: /nit’si’tpi/ https://youtu.be/A0e6I6wKi9Q?si=pHiNdlrHEurcllrJ&amp;t=16</a:t>
            </a:r>
          </a:p>
          <a:p>
            <a:pPr lvl="1"/>
            <a:r>
              <a:rPr lang="en-US" dirty="0"/>
              <a:t>Tsuut’ina: /tsuu-t</a:t>
            </a:r>
            <a:r>
              <a:rPr lang="it-IT" dirty="0"/>
              <a:t>è</a:t>
            </a:r>
            <a:r>
              <a:rPr lang="en-US" dirty="0"/>
              <a:t>na/ https://youtu.be/iuoUF0n90iU?si=MlgeoB0_fII3lBVA&amp;t=17</a:t>
            </a:r>
          </a:p>
          <a:p>
            <a:pPr lvl="1"/>
            <a:r>
              <a:rPr lang="en-US" dirty="0"/>
              <a:t>Michif: https://youtu.be/NxwL20Kf0YA?si=kAZ4o-otCz1-ju2B&amp;t=245</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a:t>
            </a:fld>
            <a:endParaRPr lang="en-CA" dirty="0"/>
          </a:p>
        </p:txBody>
      </p:sp>
    </p:spTree>
    <p:extLst>
      <p:ext uri="{BB962C8B-B14F-4D97-AF65-F5344CB8AC3E}">
        <p14:creationId xmlns:p14="http://schemas.microsoft.com/office/powerpoint/2010/main" val="4214664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respect to resource selection strength, there were again no common trends across species. At warmer temperatures, some avoided tree cover while others moved towards it; some shifted up </a:t>
            </a:r>
            <a:r>
              <a:rPr lang="en-US" dirty="0" err="1"/>
              <a:t>elevationally</a:t>
            </a:r>
            <a:r>
              <a:rPr lang="en-US" dirty="0"/>
              <a:t> to escape the heat while others moved to lower elevations; some were drawn to water, while others moved away from it.</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30</a:t>
            </a:fld>
            <a:endParaRPr lang="en-CA" dirty="0"/>
          </a:p>
        </p:txBody>
      </p:sp>
    </p:spTree>
    <p:extLst>
      <p:ext uri="{BB962C8B-B14F-4D97-AF65-F5344CB8AC3E}">
        <p14:creationId xmlns:p14="http://schemas.microsoft.com/office/powerpoint/2010/main" val="77900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there is substantial variation across species’ responses, we do see some common trends across species in our climate change projections. This figure shows bold lines for the median change in distance traveled throughout the year, while the transparent ribbons show the range between the top 5% increase and the top 5% decrease within each species’ range. On average, boreal caribou and grizzly bears are predicted to move approximately the same distance throughout the year, while SOUTHERN MOUNTAIN caribou and mountain goats are expected to travel longer distances, and cougars, elk, and wolves are expected to move less. Overall, worse climate change scenarios always resulted in more severe changes.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31</a:t>
            </a:fld>
            <a:endParaRPr lang="en-CA" dirty="0"/>
          </a:p>
        </p:txBody>
      </p:sp>
    </p:spTree>
    <p:extLst>
      <p:ext uri="{BB962C8B-B14F-4D97-AF65-F5344CB8AC3E}">
        <p14:creationId xmlns:p14="http://schemas.microsoft.com/office/powerpoint/2010/main" val="208771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again see some common trends with projected habitat selection strength over the years. As with the previous figure, the bold lines indicate the median change in selection, while the ribbons show the range between the areas with the top 5% and the bottom 5% selection strength.</a:t>
            </a:r>
          </a:p>
          <a:p>
            <a:endParaRPr lang="en-US" dirty="0"/>
          </a:p>
          <a:p>
            <a:r>
              <a:rPr lang="en-US" dirty="0"/>
              <a:t>As I mentioned earlier, boreal caribou and wolves did not alter their selection strength noticeably.</a:t>
            </a:r>
          </a:p>
          <a:p>
            <a:endParaRPr lang="en-US" dirty="0"/>
          </a:p>
          <a:p>
            <a:r>
              <a:rPr lang="en-US" dirty="0"/>
              <a:t>SOUTHERN MOUNTAIN caribou and mountain goats showed a widespread decrease in their habitat selection strength, while grizzly bears, cougars, and elk showed an increase in selection strength, but cougars and elk also showed substantial decreases in selection for areas they tended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32</a:t>
            </a:fld>
            <a:endParaRPr lang="en-CA" dirty="0"/>
          </a:p>
        </p:txBody>
      </p:sp>
    </p:spTree>
    <p:extLst>
      <p:ext uri="{BB962C8B-B14F-4D97-AF65-F5344CB8AC3E}">
        <p14:creationId xmlns:p14="http://schemas.microsoft.com/office/powerpoint/2010/main" val="2623544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if we focus only on the change in selection strength in 2100, we can see that, for all species, worse scenarios are expected to result in wider ranges of selection for and against habitats, although the trend is most visible for southern mountain caribou, cougars, elk, and mountain goats. As the climate warms, these species will likely shift their range or be forced to live in a habitat they would prefer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33</a:t>
            </a:fld>
            <a:endParaRPr lang="en-CA" dirty="0"/>
          </a:p>
        </p:txBody>
      </p:sp>
    </p:spTree>
    <p:extLst>
      <p:ext uri="{BB962C8B-B14F-4D97-AF65-F5344CB8AC3E}">
        <p14:creationId xmlns:p14="http://schemas.microsoft.com/office/powerpoint/2010/main" val="566557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conservation will therefore require careful, proactive action. Predicting future </a:t>
            </a:r>
            <a:r>
              <a:rPr lang="en-US" dirty="0" err="1"/>
              <a:t>behaviours</a:t>
            </a:r>
            <a:r>
              <a:rPr lang="en-US" dirty="0"/>
              <a:t> is a major challenge, since mammals’ responses to temperature are nonlinear and data at extreme temperatures are scarce.</a:t>
            </a:r>
          </a:p>
          <a:p>
            <a:endParaRPr lang="en-US" dirty="0"/>
          </a:p>
          <a:p>
            <a:r>
              <a:rPr lang="en-US" dirty="0"/>
              <a:t>However, for protected areas to be effective, we NEED to start protecting habitats proactively. In the future, animals may select AGAINST regions that they currently select for, so we must account for future changes when designating areas for long-term conservation.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34</a:t>
            </a:fld>
            <a:endParaRPr lang="en-CA" dirty="0"/>
          </a:p>
        </p:txBody>
      </p:sp>
    </p:spTree>
    <p:extLst>
      <p:ext uri="{BB962C8B-B14F-4D97-AF65-F5344CB8AC3E}">
        <p14:creationId xmlns:p14="http://schemas.microsoft.com/office/powerpoint/2010/main" val="170148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temperature has nonlinear and complex effects on mammals’ movement rates and habitat selection, with cascading effects at the community level. Mitigating the effects of climate change will require careful and proactive action that accounts for changes in species’ movement behavior as well as changes in landscape dynamics.</a:t>
            </a:r>
          </a:p>
          <a:p>
            <a:endParaRPr lang="en-US" dirty="0"/>
          </a:p>
          <a:p>
            <a:r>
              <a:rPr lang="en-US" dirty="0"/>
              <a:t>However, more work is needed on quantifying the effects of climate change on underrepresented species, such as small and elusive species, and future work should develop more species-specific models that also account for changes in community dynamics.</a:t>
            </a:r>
          </a:p>
        </p:txBody>
      </p:sp>
      <p:sp>
        <p:nvSpPr>
          <p:cNvPr id="4" name="Slide Number Placeholder 3"/>
          <p:cNvSpPr>
            <a:spLocks noGrp="1"/>
          </p:cNvSpPr>
          <p:nvPr>
            <p:ph type="sldNum" sz="quarter" idx="5"/>
          </p:nvPr>
        </p:nvSpPr>
        <p:spPr/>
        <p:txBody>
          <a:bodyPr/>
          <a:lstStyle/>
          <a:p>
            <a:fld id="{0BABB33A-8DEA-47D0-8327-8AA1D94CACC1}" type="slidenum">
              <a:rPr lang="en-CA" smtClean="0"/>
              <a:t>35</a:t>
            </a:fld>
            <a:endParaRPr lang="en-CA" dirty="0"/>
          </a:p>
        </p:txBody>
      </p:sp>
    </p:spTree>
    <p:extLst>
      <p:ext uri="{BB962C8B-B14F-4D97-AF65-F5344CB8AC3E}">
        <p14:creationId xmlns:p14="http://schemas.microsoft.com/office/powerpoint/2010/main" val="881034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thank you for listening, and I would like to also thank all those who funded and supported this research.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36</a:t>
            </a:fld>
            <a:endParaRPr lang="en-CA" dirty="0"/>
          </a:p>
        </p:txBody>
      </p:sp>
    </p:spTree>
    <p:extLst>
      <p:ext uri="{BB962C8B-B14F-4D97-AF65-F5344CB8AC3E}">
        <p14:creationId xmlns:p14="http://schemas.microsoft.com/office/powerpoint/2010/main" val="2094966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C59A-C6E4-8BD0-00AD-8642630C9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B2F41-61F2-721D-90A9-61E6D8ABD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AA25D-9669-E0BF-7DFA-2AC7B76F2916}"/>
              </a:ext>
            </a:extLst>
          </p:cNvPr>
          <p:cNvSpPr>
            <a:spLocks noGrp="1"/>
          </p:cNvSpPr>
          <p:nvPr>
            <p:ph type="body" idx="1"/>
          </p:nvPr>
        </p:nvSpPr>
        <p:spPr/>
        <p:txBody>
          <a:bodyPr/>
          <a:lstStyle/>
          <a:p>
            <a:r>
              <a:rPr lang="en-US" dirty="0"/>
              <a:t>In summary, temperature has nonlinear and complex effects on mammals’ movement rates and habitat selection, with cascading effects at the community level. Mitigating the effects of climate change will require careful and proactive action that accounts for changes in species’ movement behavior as well as changes in landscape dynamics.</a:t>
            </a:r>
          </a:p>
          <a:p>
            <a:endParaRPr lang="en-US" dirty="0"/>
          </a:p>
          <a:p>
            <a:r>
              <a:rPr lang="en-US" dirty="0"/>
              <a:t>However, more work is needed on quantifying the effects of climate change on underrepresented species, such as small and elusive species, and future work should develop more species-specific models that also account for changes in community dynamics.</a:t>
            </a:r>
          </a:p>
        </p:txBody>
      </p:sp>
      <p:sp>
        <p:nvSpPr>
          <p:cNvPr id="4" name="Slide Number Placeholder 3">
            <a:extLst>
              <a:ext uri="{FF2B5EF4-FFF2-40B4-BE49-F238E27FC236}">
                <a16:creationId xmlns:a16="http://schemas.microsoft.com/office/drawing/2014/main" id="{AF14AAB5-E910-C33E-423D-A0A543C4E9CE}"/>
              </a:ext>
            </a:extLst>
          </p:cNvPr>
          <p:cNvSpPr>
            <a:spLocks noGrp="1"/>
          </p:cNvSpPr>
          <p:nvPr>
            <p:ph type="sldNum" sz="quarter" idx="5"/>
          </p:nvPr>
        </p:nvSpPr>
        <p:spPr/>
        <p:txBody>
          <a:bodyPr/>
          <a:lstStyle/>
          <a:p>
            <a:fld id="{0BABB33A-8DEA-47D0-8327-8AA1D94CACC1}" type="slidenum">
              <a:rPr lang="en-CA" smtClean="0"/>
              <a:t>38</a:t>
            </a:fld>
            <a:endParaRPr lang="en-CA" dirty="0"/>
          </a:p>
        </p:txBody>
      </p:sp>
    </p:spTree>
    <p:extLst>
      <p:ext uri="{BB962C8B-B14F-4D97-AF65-F5344CB8AC3E}">
        <p14:creationId xmlns:p14="http://schemas.microsoft.com/office/powerpoint/2010/main" val="160103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highlight is 1985-2025: 40 years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7</a:t>
            </a:fld>
            <a:endParaRPr lang="en-CA" dirty="0"/>
          </a:p>
        </p:txBody>
      </p:sp>
    </p:spTree>
    <p:extLst>
      <p:ext uri="{BB962C8B-B14F-4D97-AF65-F5344CB8AC3E}">
        <p14:creationId xmlns:p14="http://schemas.microsoft.com/office/powerpoint/2010/main" val="329287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temperatures are high, mammals will often reduce their movement rates and search for thermal </a:t>
            </a:r>
            <a:r>
              <a:rPr lang="en-US" dirty="0" err="1"/>
              <a:t>regufia</a:t>
            </a:r>
            <a:r>
              <a:rPr lang="en-US" dirty="0"/>
              <a:t>, areas that are buffered from heat and provide protection from the extremes.</a:t>
            </a:r>
          </a:p>
          <a:p>
            <a:endParaRPr lang="en-US" dirty="0"/>
          </a:p>
          <a:p>
            <a:r>
              <a:rPr lang="en-US" dirty="0"/>
              <a:t>However, mammals’ movement behavior also depends on a series of other drivers, such as…</a:t>
            </a:r>
          </a:p>
          <a:p>
            <a:endParaRPr lang="en-US" dirty="0"/>
          </a:p>
          <a:p>
            <a:r>
              <a:rPr lang="en-US" dirty="0"/>
              <a:t>Temperature, in turn, affects each of these drivers, so it is important to disentangle each of these effects carefully.</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9</a:t>
            </a:fld>
            <a:endParaRPr lang="en-CA" dirty="0"/>
          </a:p>
        </p:txBody>
      </p:sp>
    </p:spTree>
    <p:extLst>
      <p:ext uri="{BB962C8B-B14F-4D97-AF65-F5344CB8AC3E}">
        <p14:creationId xmlns:p14="http://schemas.microsoft.com/office/powerpoint/2010/main" val="234559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western Canada in part due to its variety of habitats and wide range in elevation.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11</a:t>
            </a:fld>
            <a:endParaRPr lang="en-CA" dirty="0"/>
          </a:p>
        </p:txBody>
      </p:sp>
    </p:spTree>
    <p:extLst>
      <p:ext uri="{BB962C8B-B14F-4D97-AF65-F5344CB8AC3E}">
        <p14:creationId xmlns:p14="http://schemas.microsoft.com/office/powerpoint/2010/main" val="21006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included 1.5 M GPS locations across 6 mammal species and two different caribou ecotypes.</a:t>
            </a:r>
          </a:p>
          <a:p>
            <a:endParaRPr lang="en-US" dirty="0"/>
          </a:p>
          <a:p>
            <a:r>
              <a:rPr lang="en-US" dirty="0"/>
              <a:t>Specifically, we had data from boreal caribou and wolves, southern mountain caribou, grizzly bears, elk, cougars, and mountain goats from Cathedral Park.</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12</a:t>
            </a:fld>
            <a:endParaRPr lang="en-CA" dirty="0"/>
          </a:p>
        </p:txBody>
      </p:sp>
    </p:spTree>
    <p:extLst>
      <p:ext uri="{BB962C8B-B14F-4D97-AF65-F5344CB8AC3E}">
        <p14:creationId xmlns:p14="http://schemas.microsoft.com/office/powerpoint/2010/main" val="380479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show how boreal caribou altered their movement phenology in response to temperature. Red areas indicate less movement, while green areas indicate more movement. Panel A shows caribou’s relative change in distance traveled throughout the day, while panel B shows changes throughout the year. In panel A, we can see that caribou moved the least when temperatures were between -10 and 20 degrees, and they moved about 4 times as much when temperatures were above 20 degrees or below minus 20 degrees. Seasonally, caribou moved the least on COLD winter and spring days and on HOT summer days. They moved the most in fall and on warm winter or spring days.</a:t>
            </a:r>
          </a:p>
          <a:p>
            <a:endParaRPr lang="en-US" dirty="0"/>
          </a:p>
          <a:p>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15</a:t>
            </a:fld>
            <a:endParaRPr lang="en-CA" dirty="0"/>
          </a:p>
        </p:txBody>
      </p:sp>
    </p:spTree>
    <p:extLst>
      <p:ext uri="{BB962C8B-B14F-4D97-AF65-F5344CB8AC3E}">
        <p14:creationId xmlns:p14="http://schemas.microsoft.com/office/powerpoint/2010/main" val="121785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these estimates to project how boreal caribou will move under different climate change scenarios, but there was no appreciable difference across scenarios. The projected changes under the best-case scenario, in blue, are indistinguishable from those under the worst-case scenario, in red.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16</a:t>
            </a:fld>
            <a:endParaRPr lang="en-CA" dirty="0"/>
          </a:p>
        </p:txBody>
      </p:sp>
    </p:spTree>
    <p:extLst>
      <p:ext uri="{BB962C8B-B14F-4D97-AF65-F5344CB8AC3E}">
        <p14:creationId xmlns:p14="http://schemas.microsoft.com/office/powerpoint/2010/main" val="8778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projections did not account for daily cycles, and the seasonal trends likely canceled out since heat caused caribou to move less in summer and more in other seasons.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17</a:t>
            </a:fld>
            <a:endParaRPr lang="en-CA" dirty="0"/>
          </a:p>
        </p:txBody>
      </p:sp>
    </p:spTree>
    <p:extLst>
      <p:ext uri="{BB962C8B-B14F-4D97-AF65-F5344CB8AC3E}">
        <p14:creationId xmlns:p14="http://schemas.microsoft.com/office/powerpoint/2010/main" val="246866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D054-95E6-4F6E-AA26-4ABD3627C4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B81B66-BE12-42D2-9657-F3755446C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348FDD-960D-4F6A-B827-8ACB4C683E10}"/>
              </a:ext>
            </a:extLst>
          </p:cNvPr>
          <p:cNvSpPr>
            <a:spLocks noGrp="1"/>
          </p:cNvSpPr>
          <p:nvPr>
            <p:ph type="dt" sz="half" idx="10"/>
          </p:nvPr>
        </p:nvSpPr>
        <p:spPr/>
        <p:txBody>
          <a:bodyPr/>
          <a:lstStyle/>
          <a:p>
            <a:fld id="{47F6A881-0DA4-4B12-8584-044839CF2490}" type="datetime1">
              <a:rPr lang="en-CA" smtClean="0"/>
              <a:t>2025-09-27</a:t>
            </a:fld>
            <a:endParaRPr lang="en-CA" dirty="0"/>
          </a:p>
        </p:txBody>
      </p:sp>
      <p:sp>
        <p:nvSpPr>
          <p:cNvPr id="5" name="Footer Placeholder 4">
            <a:extLst>
              <a:ext uri="{FF2B5EF4-FFF2-40B4-BE49-F238E27FC236}">
                <a16:creationId xmlns:a16="http://schemas.microsoft.com/office/drawing/2014/main" id="{F20DDBE7-5CA8-4453-8B78-B02C3B6C296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C78C4B2-0253-4B81-8549-FFB57CF86A6A}"/>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70992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DE21405-5586-4865-AB4A-86522EA2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0423BE-F904-4820-AEDD-0A7128F6C336}"/>
              </a:ext>
            </a:extLst>
          </p:cNvPr>
          <p:cNvSpPr>
            <a:spLocks noGrp="1"/>
          </p:cNvSpPr>
          <p:nvPr>
            <p:ph type="dt" sz="half" idx="10"/>
          </p:nvPr>
        </p:nvSpPr>
        <p:spPr/>
        <p:txBody>
          <a:bodyPr/>
          <a:lstStyle/>
          <a:p>
            <a:fld id="{3009FAEE-F1CC-4EC0-829A-92BB3233FC91}" type="datetime1">
              <a:rPr lang="en-CA" smtClean="0"/>
              <a:t>2025-09-27</a:t>
            </a:fld>
            <a:endParaRPr lang="en-CA" dirty="0"/>
          </a:p>
        </p:txBody>
      </p:sp>
      <p:sp>
        <p:nvSpPr>
          <p:cNvPr id="5" name="Footer Placeholder 4">
            <a:extLst>
              <a:ext uri="{FF2B5EF4-FFF2-40B4-BE49-F238E27FC236}">
                <a16:creationId xmlns:a16="http://schemas.microsoft.com/office/drawing/2014/main" id="{246703C5-ACFD-47BF-A82F-028079F3A6B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2C8EEEC-87D9-4DFA-A61F-FA41401D939B}"/>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37852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8F179-8AB2-4577-A2AC-2656F82A5FE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756DE1-5614-49F0-B061-3EE3806A98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C6E6BC-0609-435D-9E4B-242BCE5AE1E3}"/>
              </a:ext>
            </a:extLst>
          </p:cNvPr>
          <p:cNvSpPr>
            <a:spLocks noGrp="1"/>
          </p:cNvSpPr>
          <p:nvPr>
            <p:ph type="dt" sz="half" idx="10"/>
          </p:nvPr>
        </p:nvSpPr>
        <p:spPr/>
        <p:txBody>
          <a:bodyPr/>
          <a:lstStyle/>
          <a:p>
            <a:fld id="{9F916A10-5ECF-44F3-957F-EB17787E5D38}" type="datetime1">
              <a:rPr lang="en-CA" smtClean="0"/>
              <a:t>2025-09-27</a:t>
            </a:fld>
            <a:endParaRPr lang="en-CA" dirty="0"/>
          </a:p>
        </p:txBody>
      </p:sp>
      <p:sp>
        <p:nvSpPr>
          <p:cNvPr id="5" name="Footer Placeholder 4">
            <a:extLst>
              <a:ext uri="{FF2B5EF4-FFF2-40B4-BE49-F238E27FC236}">
                <a16:creationId xmlns:a16="http://schemas.microsoft.com/office/drawing/2014/main" id="{68866D14-2EEC-4D62-96C2-98E9ADF49B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094EE05-5F6D-448C-A880-56DC3135AAD4}"/>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883479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C15B3-FECB-4982-B46E-1A0FB5D4B0B8}" type="datetime1">
              <a:rPr lang="en-CA" smtClean="0"/>
              <a:t>2025-09-27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7" name="Slide Number Placeholder 5">
            <a:extLst>
              <a:ext uri="{FF2B5EF4-FFF2-40B4-BE49-F238E27FC236}">
                <a16:creationId xmlns:a16="http://schemas.microsoft.com/office/drawing/2014/main" id="{FAF03F83-8538-438D-BEFA-E4141E4CBD32}"/>
              </a:ext>
            </a:extLst>
          </p:cNvPr>
          <p:cNvSpPr>
            <a:spLocks noGrp="1"/>
          </p:cNvSpPr>
          <p:nvPr>
            <p:ph type="sldNum" sz="quarter" idx="12"/>
          </p:nvPr>
        </p:nvSpPr>
        <p:spPr>
          <a:xfrm>
            <a:off x="11160000" y="6356350"/>
            <a:ext cx="720000" cy="365125"/>
          </a:xfrm>
          <a:prstGeom prst="rect">
            <a:avLst/>
          </a:prstGeom>
        </p:spPr>
        <p:txBody>
          <a:bodyPr/>
          <a:lstStyle>
            <a:lvl1pPr algn="r">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406690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CF2-1DD0-4A14-AABD-3CEE5C94F231}"/>
              </a:ext>
            </a:extLst>
          </p:cNvPr>
          <p:cNvSpPr>
            <a:spLocks noGrp="1"/>
          </p:cNvSpPr>
          <p:nvPr>
            <p:ph type="title"/>
          </p:nvPr>
        </p:nvSpPr>
        <p:spPr>
          <a:xfrm>
            <a:off x="838800" y="174752"/>
            <a:ext cx="10515600" cy="711200"/>
          </a:xfrm>
          <a:prstGeom prst="rect">
            <a:avLst/>
          </a:prstGeom>
        </p:spPr>
        <p:txBody>
          <a:bodyPr anchor="ctr">
            <a:noAutofit/>
          </a:bodyPr>
          <a:lstStyle>
            <a:lvl1pPr>
              <a:defRPr sz="4000" b="0">
                <a:latin typeface="+mn-l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E3667930-6FFC-451B-B746-425304418689}"/>
              </a:ext>
            </a:extLst>
          </p:cNvPr>
          <p:cNvSpPr>
            <a:spLocks noGrp="1"/>
          </p:cNvSpPr>
          <p:nvPr>
            <p:ph idx="1"/>
          </p:nvPr>
        </p:nvSpPr>
        <p:spPr>
          <a:xfrm>
            <a:off x="838200" y="1089151"/>
            <a:ext cx="10515600" cy="508781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45CD86-C52F-4AA9-96E0-184BABC8776C}"/>
              </a:ext>
            </a:extLst>
          </p:cNvPr>
          <p:cNvSpPr>
            <a:spLocks noGrp="1"/>
          </p:cNvSpPr>
          <p:nvPr>
            <p:ph type="dt" sz="half" idx="10"/>
          </p:nvPr>
        </p:nvSpPr>
        <p:spPr/>
        <p:txBody>
          <a:bodyPr/>
          <a:lstStyle/>
          <a:p>
            <a:fld id="{68506A56-F011-47E3-BDF2-76FCD11FBD18}" type="datetime1">
              <a:rPr lang="en-CA" smtClean="0"/>
              <a:t>2025-09-27</a:t>
            </a:fld>
            <a:endParaRPr lang="en-CA" dirty="0"/>
          </a:p>
        </p:txBody>
      </p:sp>
      <p:sp>
        <p:nvSpPr>
          <p:cNvPr id="5" name="Footer Placeholder 4">
            <a:extLst>
              <a:ext uri="{FF2B5EF4-FFF2-40B4-BE49-F238E27FC236}">
                <a16:creationId xmlns:a16="http://schemas.microsoft.com/office/drawing/2014/main" id="{EF1C33D9-5DB3-430C-8772-7AA727622DB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50D64EC-19F7-459F-A41F-8A0107EEC1C0}"/>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728156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1330-1BFA-4A05-8F87-055B4F30D6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58D40C6-6EA7-422F-AC55-499138049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563A-D83D-4809-AA56-1D1D3AEBD439}"/>
              </a:ext>
            </a:extLst>
          </p:cNvPr>
          <p:cNvSpPr>
            <a:spLocks noGrp="1"/>
          </p:cNvSpPr>
          <p:nvPr>
            <p:ph type="dt" sz="half" idx="10"/>
          </p:nvPr>
        </p:nvSpPr>
        <p:spPr/>
        <p:txBody>
          <a:bodyPr/>
          <a:lstStyle/>
          <a:p>
            <a:fld id="{4F7C15B3-FECB-4982-B46E-1A0FB5D4B0B8}" type="datetime1">
              <a:rPr lang="en-CA" smtClean="0"/>
              <a:t>2025-09-27</a:t>
            </a:fld>
            <a:endParaRPr lang="en-CA" dirty="0"/>
          </a:p>
        </p:txBody>
      </p:sp>
      <p:sp>
        <p:nvSpPr>
          <p:cNvPr id="5" name="Footer Placeholder 4">
            <a:extLst>
              <a:ext uri="{FF2B5EF4-FFF2-40B4-BE49-F238E27FC236}">
                <a16:creationId xmlns:a16="http://schemas.microsoft.com/office/drawing/2014/main" id="{6AD6E979-2595-4D12-9761-124040704C8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BAC6602-D585-4AED-92AC-1C1F5C4A1728}"/>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0524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E9F51-A3F7-413D-9B2A-EA9D0E651A2E}"/>
              </a:ext>
            </a:extLst>
          </p:cNvPr>
          <p:cNvSpPr>
            <a:spLocks noGrp="1"/>
          </p:cNvSpPr>
          <p:nvPr>
            <p:ph sz="half" idx="1"/>
          </p:nvPr>
        </p:nvSpPr>
        <p:spPr>
          <a:xfrm>
            <a:off x="838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5493E89-5F3C-4D38-BB65-334988500288}"/>
              </a:ext>
            </a:extLst>
          </p:cNvPr>
          <p:cNvSpPr>
            <a:spLocks noGrp="1"/>
          </p:cNvSpPr>
          <p:nvPr>
            <p:ph sz="half" idx="2"/>
          </p:nvPr>
        </p:nvSpPr>
        <p:spPr>
          <a:xfrm>
            <a:off x="6172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700419F5-B250-4B8B-9CD7-FE6AD397F514}"/>
              </a:ext>
            </a:extLst>
          </p:cNvPr>
          <p:cNvSpPr>
            <a:spLocks noGrp="1"/>
          </p:cNvSpPr>
          <p:nvPr>
            <p:ph type="dt" sz="half" idx="10"/>
          </p:nvPr>
        </p:nvSpPr>
        <p:spPr/>
        <p:txBody>
          <a:bodyPr/>
          <a:lstStyle/>
          <a:p>
            <a:fld id="{A005C2CD-72A8-4D2B-9D16-4419BD3648E0}" type="datetime1">
              <a:rPr lang="en-CA" smtClean="0"/>
              <a:t>2025-09-27</a:t>
            </a:fld>
            <a:endParaRPr lang="en-CA" dirty="0"/>
          </a:p>
        </p:txBody>
      </p:sp>
      <p:sp>
        <p:nvSpPr>
          <p:cNvPr id="6" name="Footer Placeholder 5">
            <a:extLst>
              <a:ext uri="{FF2B5EF4-FFF2-40B4-BE49-F238E27FC236}">
                <a16:creationId xmlns:a16="http://schemas.microsoft.com/office/drawing/2014/main" id="{F3CDD209-E974-4DF7-965C-648DE31DACF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190FFB7-002F-4585-A91A-4EE8EB02B67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
        <p:nvSpPr>
          <p:cNvPr id="9" name="Title 1">
            <a:extLst>
              <a:ext uri="{FF2B5EF4-FFF2-40B4-BE49-F238E27FC236}">
                <a16:creationId xmlns:a16="http://schemas.microsoft.com/office/drawing/2014/main" id="{B1CE1919-8F3A-4C14-80D5-9D693EC56391}"/>
              </a:ext>
            </a:extLst>
          </p:cNvPr>
          <p:cNvSpPr>
            <a:spLocks noGrp="1"/>
          </p:cNvSpPr>
          <p:nvPr>
            <p:ph type="title"/>
          </p:nvPr>
        </p:nvSpPr>
        <p:spPr>
          <a:xfrm>
            <a:off x="838800" y="174752"/>
            <a:ext cx="10515600" cy="507173"/>
          </a:xfrm>
          <a:prstGeom prst="rect">
            <a:avLst/>
          </a:prstGeom>
        </p:spPr>
        <p:txBody>
          <a:bodyPr>
            <a:noAutofit/>
          </a:bodyPr>
          <a:lstStyle>
            <a:lvl1pPr>
              <a:defRPr sz="3200" b="1"/>
            </a:lvl1pPr>
          </a:lstStyle>
          <a:p>
            <a:r>
              <a:rPr lang="en-US" dirty="0"/>
              <a:t>Click to edit Master title style</a:t>
            </a:r>
            <a:endParaRPr lang="en-CA" dirty="0"/>
          </a:p>
        </p:txBody>
      </p:sp>
    </p:spTree>
    <p:extLst>
      <p:ext uri="{BB962C8B-B14F-4D97-AF65-F5344CB8AC3E}">
        <p14:creationId xmlns:p14="http://schemas.microsoft.com/office/powerpoint/2010/main" val="4793992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D9763-A142-47B8-921C-F5CDDADF3647}"/>
              </a:ext>
            </a:extLst>
          </p:cNvPr>
          <p:cNvSpPr>
            <a:spLocks noGrp="1"/>
          </p:cNvSpPr>
          <p:nvPr>
            <p:ph type="body" idx="1"/>
          </p:nvPr>
        </p:nvSpPr>
        <p:spPr>
          <a:xfrm>
            <a:off x="839788" y="80333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EF299-F639-427C-8292-23EE92E3E44C}"/>
              </a:ext>
            </a:extLst>
          </p:cNvPr>
          <p:cNvSpPr>
            <a:spLocks noGrp="1"/>
          </p:cNvSpPr>
          <p:nvPr>
            <p:ph sz="half" idx="2"/>
          </p:nvPr>
        </p:nvSpPr>
        <p:spPr>
          <a:xfrm>
            <a:off x="839788" y="1735328"/>
            <a:ext cx="5157787"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28C5E-5BF6-49C0-9B21-57B440E3E4D4}"/>
              </a:ext>
            </a:extLst>
          </p:cNvPr>
          <p:cNvSpPr>
            <a:spLocks noGrp="1"/>
          </p:cNvSpPr>
          <p:nvPr>
            <p:ph type="body" sz="quarter" idx="3"/>
          </p:nvPr>
        </p:nvSpPr>
        <p:spPr>
          <a:xfrm>
            <a:off x="6172200" y="80333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E15FE-946D-4292-8848-59B073EA9008}"/>
              </a:ext>
            </a:extLst>
          </p:cNvPr>
          <p:cNvSpPr>
            <a:spLocks noGrp="1"/>
          </p:cNvSpPr>
          <p:nvPr>
            <p:ph sz="quarter" idx="4"/>
          </p:nvPr>
        </p:nvSpPr>
        <p:spPr>
          <a:xfrm>
            <a:off x="6172200" y="1735328"/>
            <a:ext cx="5183188"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ABED1CD-19C5-4AE7-AAAB-E23B76D2377A}"/>
              </a:ext>
            </a:extLst>
          </p:cNvPr>
          <p:cNvSpPr>
            <a:spLocks noGrp="1"/>
          </p:cNvSpPr>
          <p:nvPr>
            <p:ph type="dt" sz="half" idx="10"/>
          </p:nvPr>
        </p:nvSpPr>
        <p:spPr/>
        <p:txBody>
          <a:bodyPr/>
          <a:lstStyle/>
          <a:p>
            <a:fld id="{CACC46F7-FBE7-4970-8237-AAE088AFCFE3}" type="datetime1">
              <a:rPr lang="en-CA" smtClean="0"/>
              <a:t>2025-09-27</a:t>
            </a:fld>
            <a:endParaRPr lang="en-CA" dirty="0"/>
          </a:p>
        </p:txBody>
      </p:sp>
      <p:sp>
        <p:nvSpPr>
          <p:cNvPr id="8" name="Footer Placeholder 7">
            <a:extLst>
              <a:ext uri="{FF2B5EF4-FFF2-40B4-BE49-F238E27FC236}">
                <a16:creationId xmlns:a16="http://schemas.microsoft.com/office/drawing/2014/main" id="{E3E301E6-E0E6-411A-A81F-EB1E176C98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26849DDA-DDF9-4278-BD9C-332D761E33E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083200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D25BD4-B2BF-4E3C-A1AD-CE68ED20E0F6}"/>
              </a:ext>
            </a:extLst>
          </p:cNvPr>
          <p:cNvSpPr>
            <a:spLocks noGrp="1"/>
          </p:cNvSpPr>
          <p:nvPr>
            <p:ph type="dt" sz="half" idx="10"/>
          </p:nvPr>
        </p:nvSpPr>
        <p:spPr/>
        <p:txBody>
          <a:bodyPr/>
          <a:lstStyle/>
          <a:p>
            <a:fld id="{8893C32B-493E-4B61-B6D5-4C910A1FC24B}" type="datetime1">
              <a:rPr lang="en-CA" smtClean="0"/>
              <a:t>2025-09-27</a:t>
            </a:fld>
            <a:endParaRPr lang="en-CA" dirty="0"/>
          </a:p>
        </p:txBody>
      </p:sp>
      <p:sp>
        <p:nvSpPr>
          <p:cNvPr id="4" name="Footer Placeholder 3">
            <a:extLst>
              <a:ext uri="{FF2B5EF4-FFF2-40B4-BE49-F238E27FC236}">
                <a16:creationId xmlns:a16="http://schemas.microsoft.com/office/drawing/2014/main" id="{AD353829-571E-4BFD-95EE-F38F991877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4431404-58DE-4E9C-89CB-B514C848A78A}"/>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0899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E4626-98AF-4C3A-87FE-39DEF9B657B7}"/>
              </a:ext>
            </a:extLst>
          </p:cNvPr>
          <p:cNvSpPr>
            <a:spLocks noGrp="1"/>
          </p:cNvSpPr>
          <p:nvPr>
            <p:ph type="dt" sz="half" idx="10"/>
          </p:nvPr>
        </p:nvSpPr>
        <p:spPr/>
        <p:txBody>
          <a:bodyPr/>
          <a:lstStyle/>
          <a:p>
            <a:fld id="{7056D19D-CD44-4585-B368-3E0B750C8E8B}" type="datetime1">
              <a:rPr lang="en-CA" smtClean="0"/>
              <a:t>2025-09-27</a:t>
            </a:fld>
            <a:endParaRPr lang="en-CA" dirty="0"/>
          </a:p>
        </p:txBody>
      </p:sp>
      <p:sp>
        <p:nvSpPr>
          <p:cNvPr id="3" name="Footer Placeholder 2">
            <a:extLst>
              <a:ext uri="{FF2B5EF4-FFF2-40B4-BE49-F238E27FC236}">
                <a16:creationId xmlns:a16="http://schemas.microsoft.com/office/drawing/2014/main" id="{55EDB5D8-046D-4509-B885-4E78B5A573D6}"/>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E52AA45F-5809-4758-8FD1-41F730A9E9C0}"/>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550560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E8A9-75EB-4E30-A83E-9221F8EF59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5C6A36-35DA-4311-BA53-A11783A00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3370-00F5-4167-8075-A43E81EB6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5D0DF-A379-4D93-9FBD-762EF7D2D319}"/>
              </a:ext>
            </a:extLst>
          </p:cNvPr>
          <p:cNvSpPr>
            <a:spLocks noGrp="1"/>
          </p:cNvSpPr>
          <p:nvPr>
            <p:ph type="dt" sz="half" idx="10"/>
          </p:nvPr>
        </p:nvSpPr>
        <p:spPr/>
        <p:txBody>
          <a:bodyPr/>
          <a:lstStyle/>
          <a:p>
            <a:fld id="{AFB59117-F961-4F9A-AEE0-2B21288498BC}" type="datetime1">
              <a:rPr lang="en-CA" smtClean="0"/>
              <a:t>2025-09-27</a:t>
            </a:fld>
            <a:endParaRPr lang="en-CA" dirty="0"/>
          </a:p>
        </p:txBody>
      </p:sp>
      <p:sp>
        <p:nvSpPr>
          <p:cNvPr id="6" name="Footer Placeholder 5">
            <a:extLst>
              <a:ext uri="{FF2B5EF4-FFF2-40B4-BE49-F238E27FC236}">
                <a16:creationId xmlns:a16="http://schemas.microsoft.com/office/drawing/2014/main" id="{AB19F101-9F0F-4518-B6EC-6D972B614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2316F81C-7BF6-4605-A2B5-22FA2146C23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051482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847-C2EE-4548-B955-0ED8DA086A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472E42-DF48-4438-BC5A-C62990CC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6B208CA9-7B3E-4EB6-9EC6-4BC28CDC3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084E-DA89-41F7-9C13-F571CE90502E}"/>
              </a:ext>
            </a:extLst>
          </p:cNvPr>
          <p:cNvSpPr>
            <a:spLocks noGrp="1"/>
          </p:cNvSpPr>
          <p:nvPr>
            <p:ph type="dt" sz="half" idx="10"/>
          </p:nvPr>
        </p:nvSpPr>
        <p:spPr/>
        <p:txBody>
          <a:bodyPr/>
          <a:lstStyle/>
          <a:p>
            <a:fld id="{D4B0F0B9-FE1F-44FB-A18A-06EC1B3CF75B}" type="datetime1">
              <a:rPr lang="en-CA" smtClean="0"/>
              <a:t>2025-09-27</a:t>
            </a:fld>
            <a:endParaRPr lang="en-CA" dirty="0"/>
          </a:p>
        </p:txBody>
      </p:sp>
      <p:sp>
        <p:nvSpPr>
          <p:cNvPr id="6" name="Footer Placeholder 5">
            <a:extLst>
              <a:ext uri="{FF2B5EF4-FFF2-40B4-BE49-F238E27FC236}">
                <a16:creationId xmlns:a16="http://schemas.microsoft.com/office/drawing/2014/main" id="{065C4C78-8AEE-44F7-9AB5-34F2698180F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E320496-C1F7-4E36-BEA9-98B1C699FD45}"/>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603374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912FD-0FF5-486E-A28E-4361213A282B}"/>
              </a:ext>
            </a:extLst>
          </p:cNvPr>
          <p:cNvSpPr>
            <a:spLocks noGrp="1"/>
          </p:cNvSpPr>
          <p:nvPr>
            <p:ph type="body" idx="1"/>
          </p:nvPr>
        </p:nvSpPr>
        <p:spPr>
          <a:xfrm>
            <a:off x="838200" y="830424"/>
            <a:ext cx="10515600" cy="534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A1211-8C11-4118-A3AB-836A1CBF3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373F6-A569-45E0-A575-FD15DF98EE32}" type="datetime1">
              <a:rPr lang="en-CA" smtClean="0"/>
              <a:t>2025-09-27</a:t>
            </a:fld>
            <a:endParaRPr lang="en-CA" dirty="0"/>
          </a:p>
        </p:txBody>
      </p:sp>
      <p:sp>
        <p:nvSpPr>
          <p:cNvPr id="5" name="Footer Placeholder 4">
            <a:extLst>
              <a:ext uri="{FF2B5EF4-FFF2-40B4-BE49-F238E27FC236}">
                <a16:creationId xmlns:a16="http://schemas.microsoft.com/office/drawing/2014/main" id="{6C0F175F-E321-4518-956D-601EF33C7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0F460FC-F76E-4811-A8B4-55C12CD9174A}"/>
              </a:ext>
            </a:extLst>
          </p:cNvPr>
          <p:cNvSpPr>
            <a:spLocks noGrp="1"/>
          </p:cNvSpPr>
          <p:nvPr>
            <p:ph type="sldNum" sz="quarter" idx="4"/>
          </p:nvPr>
        </p:nvSpPr>
        <p:spPr>
          <a:xfrm>
            <a:off x="11160000" y="6356350"/>
            <a:ext cx="72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210270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3"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22.svg"/><Relationship Id="rId4" Type="http://schemas.openxmlformats.org/officeDocument/2006/relationships/image" Target="../media/image30.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0.png"/><Relationship Id="rId7" Type="http://schemas.openxmlformats.org/officeDocument/2006/relationships/image" Target="../media/image14.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2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notesSlide" Target="../notesSlides/notesSlide10.xml"/><Relationship Id="rId7" Type="http://schemas.openxmlformats.org/officeDocument/2006/relationships/image" Target="../media/image45.pn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0.png"/><Relationship Id="rId11" Type="http://schemas.openxmlformats.org/officeDocument/2006/relationships/image" Target="../media/image46.svg"/><Relationship Id="rId5" Type="http://schemas.openxmlformats.org/officeDocument/2006/relationships/image" Target="../media/image49.svg"/><Relationship Id="rId10" Type="http://schemas.openxmlformats.org/officeDocument/2006/relationships/image" Target="../media/image45.png"/><Relationship Id="rId4" Type="http://schemas.openxmlformats.org/officeDocument/2006/relationships/image" Target="../media/image48.png"/><Relationship Id="rId9" Type="http://schemas.openxmlformats.org/officeDocument/2006/relationships/image" Target="../media/image44.svg"/></Relationships>
</file>

<file path=ppt/slides/_rels/slide2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34.png"/><Relationship Id="rId10" Type="http://schemas.openxmlformats.org/officeDocument/2006/relationships/image" Target="../media/image40.svg"/><Relationship Id="rId4" Type="http://schemas.openxmlformats.org/officeDocument/2006/relationships/image" Target="../media/image52.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0.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notesSlide" Target="../notesSlides/notesSlide14.xml"/><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12.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notesSlide" Target="../notesSlides/notesSlide16.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notesSlide" Target="../notesSlides/notesSlide17.xml"/><Relationship Id="rId7"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60.sv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4.svg"/><Relationship Id="rId5" Type="http://schemas.openxmlformats.org/officeDocument/2006/relationships/image" Target="../media/image59.png"/><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6.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svg"/></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creativecommons.org/licenses/by-nc/3.0/" TargetMode="External"/><Relationship Id="rId1" Type="http://schemas.openxmlformats.org/officeDocument/2006/relationships/slideLayout" Target="../slideLayouts/slideLayout2.xml"/><Relationship Id="rId4" Type="http://schemas.openxmlformats.org/officeDocument/2006/relationships/hyperlink" Target="https://github.com/QuantitativeEcologyLab/bc-mammals-temperature"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6.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justhuit?utm_content=creditCopyText&amp;utm_medium=referral&amp;utm_source=unsplash"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unsplash.com/photos/city-skyline-during-night-time-kczeUEAhDZI?utm_content=creditCopyText&amp;utm_medium=referral&amp;utm_source=unsplash"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unsplash.com/photos/a-moose-lying-in-the-grass-dy73Azgwk6E?utm_content=creditCopyText&amp;utm_medium=referral&amp;utm_source=unsplash" TargetMode="External"/><Relationship Id="rId2" Type="http://schemas.openxmlformats.org/officeDocument/2006/relationships/hyperlink" Target="https://unsplash.com/@jeremygerritsen?utm_content=creditCopyText&amp;utm_medium=referral&amp;utm_source=unsplash"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notesSlide" Target="../notesSlides/notesSlide4.xm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03-6FCD-46C5-82C6-2212329290E2}"/>
              </a:ext>
            </a:extLst>
          </p:cNvPr>
          <p:cNvSpPr>
            <a:spLocks noGrp="1"/>
          </p:cNvSpPr>
          <p:nvPr>
            <p:ph type="ctrTitle"/>
          </p:nvPr>
        </p:nvSpPr>
        <p:spPr>
          <a:xfrm>
            <a:off x="1297923" y="100106"/>
            <a:ext cx="9596154" cy="1345222"/>
          </a:xfrm>
        </p:spPr>
        <p:txBody>
          <a:bodyPr>
            <a:noAutofit/>
          </a:bodyPr>
          <a:lstStyle/>
          <a:p>
            <a:r>
              <a:rPr lang="en-US" sz="4000" b="1" dirty="0">
                <a:cs typeface="Arial" panose="020B0604020202020204" pitchFamily="34" charset="0"/>
              </a:rPr>
              <a:t>Rising temperatures alter how</a:t>
            </a:r>
            <a:br>
              <a:rPr lang="en-US" sz="4000" b="1" dirty="0">
                <a:cs typeface="Arial" panose="020B0604020202020204" pitchFamily="34" charset="0"/>
              </a:rPr>
            </a:br>
            <a:r>
              <a:rPr lang="en-US" sz="4000" b="1" dirty="0">
                <a:cs typeface="Arial" panose="020B0604020202020204" pitchFamily="34" charset="0"/>
              </a:rPr>
              <a:t>and where mammals move</a:t>
            </a:r>
            <a:endParaRPr lang="en-CA" sz="4000" b="1" dirty="0"/>
          </a:p>
        </p:txBody>
      </p:sp>
      <p:sp>
        <p:nvSpPr>
          <p:cNvPr id="3" name="Subtitle 2">
            <a:extLst>
              <a:ext uri="{FF2B5EF4-FFF2-40B4-BE49-F238E27FC236}">
                <a16:creationId xmlns:a16="http://schemas.microsoft.com/office/drawing/2014/main" id="{0491F2B0-3B15-43C5-9F95-30D0BA72C42A}"/>
              </a:ext>
            </a:extLst>
          </p:cNvPr>
          <p:cNvSpPr>
            <a:spLocks noGrp="1"/>
          </p:cNvSpPr>
          <p:nvPr>
            <p:ph type="subTitle" idx="1"/>
          </p:nvPr>
        </p:nvSpPr>
        <p:spPr>
          <a:xfrm>
            <a:off x="3456972" y="6036765"/>
            <a:ext cx="5278056" cy="757574"/>
          </a:xfrm>
        </p:spPr>
        <p:txBody>
          <a:bodyPr>
            <a:normAutofit fontScale="92500" lnSpcReduction="10000"/>
          </a:bodyPr>
          <a:lstStyle/>
          <a:p>
            <a:r>
              <a:rPr lang="en-CA" dirty="0">
                <a:cs typeface="Arial" panose="020B0604020202020204" pitchFamily="34" charset="0"/>
              </a:rPr>
              <a:t>Stefano Mezzini</a:t>
            </a:r>
          </a:p>
          <a:p>
            <a:r>
              <a:rPr lang="en-CA" sz="2000" dirty="0">
                <a:cs typeface="Arial" panose="020B0604020202020204" pitchFamily="34" charset="0"/>
              </a:rPr>
              <a:t>Ph.D. Biology candidate</a:t>
            </a:r>
          </a:p>
        </p:txBody>
      </p:sp>
      <p:pic>
        <p:nvPicPr>
          <p:cNvPr id="14" name="Picture 13" descr="Graphical user interface, text&#10;&#10;Description automatically generated">
            <a:extLst>
              <a:ext uri="{FF2B5EF4-FFF2-40B4-BE49-F238E27FC236}">
                <a16:creationId xmlns:a16="http://schemas.microsoft.com/office/drawing/2014/main" id="{9B923131-66FF-48EC-93D1-BC87DB4E5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964" y="5894451"/>
            <a:ext cx="3332702" cy="920180"/>
          </a:xfrm>
          <a:prstGeom prst="rect">
            <a:avLst/>
          </a:prstGeom>
        </p:spPr>
      </p:pic>
      <p:pic>
        <p:nvPicPr>
          <p:cNvPr id="16" name="Picture 15">
            <a:extLst>
              <a:ext uri="{FF2B5EF4-FFF2-40B4-BE49-F238E27FC236}">
                <a16:creationId xmlns:a16="http://schemas.microsoft.com/office/drawing/2014/main" id="{491E8043-DBB2-4415-BB70-24187E7867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293" y="5518373"/>
            <a:ext cx="3173477" cy="1233007"/>
          </a:xfrm>
          <a:prstGeom prst="rect">
            <a:avLst/>
          </a:prstGeom>
        </p:spPr>
      </p:pic>
      <p:pic>
        <p:nvPicPr>
          <p:cNvPr id="11" name="Picture 10">
            <a:extLst>
              <a:ext uri="{FF2B5EF4-FFF2-40B4-BE49-F238E27FC236}">
                <a16:creationId xmlns:a16="http://schemas.microsoft.com/office/drawing/2014/main" id="{05DD7F3D-56F5-4B20-8E58-257A7C691C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37124" y="1403132"/>
            <a:ext cx="8826312" cy="4413156"/>
          </a:xfrm>
          <a:prstGeom prst="rect">
            <a:avLst/>
          </a:prstGeom>
        </p:spPr>
      </p:pic>
      <p:pic>
        <p:nvPicPr>
          <p:cNvPr id="4" name="Picture 3">
            <a:extLst>
              <a:ext uri="{FF2B5EF4-FFF2-40B4-BE49-F238E27FC236}">
                <a16:creationId xmlns:a16="http://schemas.microsoft.com/office/drawing/2014/main" id="{56C20A0F-4127-FFC9-8A45-9E5B6983E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57" y="3104"/>
            <a:ext cx="1237365" cy="1237365"/>
          </a:xfrm>
          <a:prstGeom prst="rect">
            <a:avLst/>
          </a:prstGeom>
        </p:spPr>
      </p:pic>
    </p:spTree>
    <p:extLst>
      <p:ext uri="{BB962C8B-B14F-4D97-AF65-F5344CB8AC3E}">
        <p14:creationId xmlns:p14="http://schemas.microsoft.com/office/powerpoint/2010/main" val="1326335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1527-1CE7-C30E-4BF9-95884FFBC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C2AED-5B70-A136-ACBF-927DA4772D42}"/>
              </a:ext>
            </a:extLst>
          </p:cNvPr>
          <p:cNvSpPr>
            <a:spLocks noGrp="1"/>
          </p:cNvSpPr>
          <p:nvPr>
            <p:ph type="title"/>
          </p:nvPr>
        </p:nvSpPr>
        <p:spPr/>
        <p:txBody>
          <a:bodyPr>
            <a:normAutofit/>
          </a:bodyPr>
          <a:lstStyle/>
          <a:p>
            <a:pPr algn="ctr"/>
            <a:r>
              <a:rPr lang="en-CA" sz="4000" i="1" dirty="0"/>
              <a:t>How and where will mammals move in 2100?</a:t>
            </a:r>
            <a:br>
              <a:rPr lang="en-CA" sz="4000" i="1" dirty="0"/>
            </a:br>
            <a:endParaRPr lang="en-CA" sz="4000" i="1" dirty="0"/>
          </a:p>
        </p:txBody>
      </p:sp>
      <p:sp>
        <p:nvSpPr>
          <p:cNvPr id="5" name="Slide Number Placeholder 4">
            <a:extLst>
              <a:ext uri="{FF2B5EF4-FFF2-40B4-BE49-F238E27FC236}">
                <a16:creationId xmlns:a16="http://schemas.microsoft.com/office/drawing/2014/main" id="{7E165762-04BF-0530-26D7-7129444B8123}"/>
              </a:ext>
            </a:extLst>
          </p:cNvPr>
          <p:cNvSpPr>
            <a:spLocks noGrp="1"/>
          </p:cNvSpPr>
          <p:nvPr>
            <p:ph type="sldNum" sz="quarter" idx="12"/>
          </p:nvPr>
        </p:nvSpPr>
        <p:spPr/>
        <p:txBody>
          <a:bodyPr/>
          <a:lstStyle/>
          <a:p>
            <a:fld id="{AE8FF73E-95BF-4E5E-8039-3219E3426DBA}" type="slidenum">
              <a:rPr lang="en-CA" smtClean="0"/>
              <a:pPr/>
              <a:t>10</a:t>
            </a:fld>
            <a:endParaRPr lang="en-CA" dirty="0"/>
          </a:p>
        </p:txBody>
      </p:sp>
    </p:spTree>
    <p:extLst>
      <p:ext uri="{BB962C8B-B14F-4D97-AF65-F5344CB8AC3E}">
        <p14:creationId xmlns:p14="http://schemas.microsoft.com/office/powerpoint/2010/main" val="1833032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north america&#10;&#10;AI-generated content may be incorrect.">
            <a:extLst>
              <a:ext uri="{FF2B5EF4-FFF2-40B4-BE49-F238E27FC236}">
                <a16:creationId xmlns:a16="http://schemas.microsoft.com/office/drawing/2014/main" id="{01C29F87-6AEE-BE1A-5EB5-903E789A6C7E}"/>
              </a:ext>
            </a:extLst>
          </p:cNvPr>
          <p:cNvPicPr>
            <a:picLocks noChangeAspect="1"/>
          </p:cNvPicPr>
          <p:nvPr/>
        </p:nvPicPr>
        <p:blipFill>
          <a:blip r:embed="rId3">
            <a:extLst>
              <a:ext uri="{28A0092B-C50C-407E-A947-70E740481C1C}">
                <a14:useLocalDpi xmlns:a14="http://schemas.microsoft.com/office/drawing/2010/main" val="0"/>
              </a:ext>
            </a:extLst>
          </a:blip>
          <a:srcRect r="7205"/>
          <a:stretch>
            <a:fillRect/>
          </a:stretch>
        </p:blipFill>
        <p:spPr>
          <a:xfrm>
            <a:off x="880717" y="1222"/>
            <a:ext cx="11311283" cy="6858000"/>
          </a:xfrm>
          <a:prstGeom prst="rect">
            <a:avLst/>
          </a:prstGeom>
        </p:spPr>
      </p:pic>
      <p:sp>
        <p:nvSpPr>
          <p:cNvPr id="4" name="Slide Number Placeholder 3">
            <a:extLst>
              <a:ext uri="{FF2B5EF4-FFF2-40B4-BE49-F238E27FC236}">
                <a16:creationId xmlns:a16="http://schemas.microsoft.com/office/drawing/2014/main" id="{CC08004A-03D1-0A90-9C22-2A6769655C7F}"/>
              </a:ext>
            </a:extLst>
          </p:cNvPr>
          <p:cNvSpPr>
            <a:spLocks noGrp="1"/>
          </p:cNvSpPr>
          <p:nvPr>
            <p:ph type="sldNum" sz="quarter" idx="12"/>
          </p:nvPr>
        </p:nvSpPr>
        <p:spPr/>
        <p:txBody>
          <a:bodyPr/>
          <a:lstStyle/>
          <a:p>
            <a:fld id="{AE8FF73E-95BF-4E5E-8039-3219E3426DBA}" type="slidenum">
              <a:rPr lang="en-CA" smtClean="0"/>
              <a:pPr/>
              <a:t>11</a:t>
            </a:fld>
            <a:endParaRPr lang="en-CA" dirty="0"/>
          </a:p>
        </p:txBody>
      </p:sp>
      <p:sp>
        <p:nvSpPr>
          <p:cNvPr id="18" name="Rectangle 17">
            <a:extLst>
              <a:ext uri="{FF2B5EF4-FFF2-40B4-BE49-F238E27FC236}">
                <a16:creationId xmlns:a16="http://schemas.microsoft.com/office/drawing/2014/main" id="{0797DE55-B6DD-42BF-9D4B-D18093954BF6}"/>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302F4-2F82-1212-4666-1EBCFCA9EF45}"/>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6" name="Rectangle 5">
            <a:extLst>
              <a:ext uri="{FF2B5EF4-FFF2-40B4-BE49-F238E27FC236}">
                <a16:creationId xmlns:a16="http://schemas.microsoft.com/office/drawing/2014/main" id="{FCDBFBBB-AFE2-0C09-20B9-21D53B2EA3D6}"/>
              </a:ext>
            </a:extLst>
          </p:cNvPr>
          <p:cNvSpPr/>
          <p:nvPr/>
        </p:nvSpPr>
        <p:spPr>
          <a:xfrm>
            <a:off x="3632200" y="5201920"/>
            <a:ext cx="1320158" cy="160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CA255A02-1A58-AFD2-8018-8F5ED304AD89}"/>
              </a:ext>
            </a:extLst>
          </p:cNvPr>
          <p:cNvPicPr>
            <a:picLocks noChangeAspect="1"/>
          </p:cNvPicPr>
          <p:nvPr/>
        </p:nvPicPr>
        <p:blipFill rotWithShape="1">
          <a:blip r:embed="rId4">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1" name="Rectangle 10">
            <a:extLst>
              <a:ext uri="{FF2B5EF4-FFF2-40B4-BE49-F238E27FC236}">
                <a16:creationId xmlns:a16="http://schemas.microsoft.com/office/drawing/2014/main" id="{23A8499A-A4FB-B513-8EC9-49089A3A8A8E}"/>
              </a:ext>
            </a:extLst>
          </p:cNvPr>
          <p:cNvSpPr/>
          <p:nvPr/>
        </p:nvSpPr>
        <p:spPr>
          <a:xfrm>
            <a:off x="2452255" y="36833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461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A7C0-035F-114D-88EB-CC22B184A8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854C0D-0BCC-2B1A-5C7D-3521F1F03F99}"/>
              </a:ext>
            </a:extLst>
          </p:cNvPr>
          <p:cNvPicPr>
            <a:picLocks noChangeAspect="1"/>
          </p:cNvPicPr>
          <p:nvPr/>
        </p:nvPicPr>
        <p:blipFill rotWithShape="1">
          <a:blip r:embed="rId3">
            <a:extLst>
              <a:ext uri="{28A0092B-C50C-407E-A947-70E740481C1C}">
                <a14:useLocalDpi xmlns:a14="http://schemas.microsoft.com/office/drawing/2010/main" val="0"/>
              </a:ext>
            </a:extLst>
          </a:blip>
          <a:srcRect r="6702"/>
          <a:stretch/>
        </p:blipFill>
        <p:spPr>
          <a:xfrm>
            <a:off x="923180" y="0"/>
            <a:ext cx="11291272" cy="6858000"/>
          </a:xfrm>
          <a:prstGeom prst="rect">
            <a:avLst/>
          </a:prstGeom>
        </p:spPr>
      </p:pic>
      <p:sp>
        <p:nvSpPr>
          <p:cNvPr id="4" name="Slide Number Placeholder 3">
            <a:extLst>
              <a:ext uri="{FF2B5EF4-FFF2-40B4-BE49-F238E27FC236}">
                <a16:creationId xmlns:a16="http://schemas.microsoft.com/office/drawing/2014/main" id="{6664BCBD-7AED-7085-771F-5D8E2D5E6039}"/>
              </a:ext>
            </a:extLst>
          </p:cNvPr>
          <p:cNvSpPr>
            <a:spLocks noGrp="1"/>
          </p:cNvSpPr>
          <p:nvPr>
            <p:ph type="sldNum" sz="quarter" idx="12"/>
          </p:nvPr>
        </p:nvSpPr>
        <p:spPr/>
        <p:txBody>
          <a:bodyPr/>
          <a:lstStyle/>
          <a:p>
            <a:fld id="{AE8FF73E-95BF-4E5E-8039-3219E3426DBA}" type="slidenum">
              <a:rPr lang="en-CA" smtClean="0"/>
              <a:pPr/>
              <a:t>12</a:t>
            </a:fld>
            <a:endParaRPr lang="en-CA" dirty="0"/>
          </a:p>
        </p:txBody>
      </p:sp>
      <p:sp>
        <p:nvSpPr>
          <p:cNvPr id="6" name="TextBox 5">
            <a:extLst>
              <a:ext uri="{FF2B5EF4-FFF2-40B4-BE49-F238E27FC236}">
                <a16:creationId xmlns:a16="http://schemas.microsoft.com/office/drawing/2014/main" id="{99AA7309-B12C-BB93-DEDB-D9D895C5FEDB}"/>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1D729414-6236-C610-83C5-5E5607F83720}"/>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39ADC1-5AF5-F5BC-E400-347FA6DF7145}"/>
              </a:ext>
            </a:extLst>
          </p:cNvPr>
          <p:cNvGrpSpPr/>
          <p:nvPr/>
        </p:nvGrpSpPr>
        <p:grpSpPr>
          <a:xfrm>
            <a:off x="6154876" y="681038"/>
            <a:ext cx="5810254" cy="6014776"/>
            <a:chOff x="6154876" y="681038"/>
            <a:chExt cx="5810254" cy="6014776"/>
          </a:xfrm>
        </p:grpSpPr>
        <p:sp>
          <p:nvSpPr>
            <p:cNvPr id="8" name="Graphic 13">
              <a:extLst>
                <a:ext uri="{FF2B5EF4-FFF2-40B4-BE49-F238E27FC236}">
                  <a16:creationId xmlns:a16="http://schemas.microsoft.com/office/drawing/2014/main" id="{5B53ECE0-2D81-1393-988B-4DD0587C70CD}"/>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6A593C59-8DB4-F809-9A0C-8C0D99EEE8CE}"/>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8D6AF7C0-3750-E871-A0A4-99F711BA75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205A2103-9E83-9834-09D0-93A7129A6679}"/>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7C499C7A-E763-4B1F-B85D-F59E1A2662CA}"/>
                </a:ext>
              </a:extLst>
            </p:cNvPr>
            <p:cNvSpPr/>
            <p:nvPr/>
          </p:nvSpPr>
          <p:spPr>
            <a:xfrm flipV="1">
              <a:off x="7767633" y="6016886"/>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FAAEDD61-511F-E75F-8BC4-61CA56E740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6898D92C-93B2-C76A-FEFB-55F0F586368F}"/>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8EA7C27B-D29D-26C2-6974-619E3259956C}"/>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468ECB53-C366-2D11-A6FB-2BE18572DE3E}"/>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r>
              <a:rPr lang="en-US" dirty="0"/>
              <a:t>1.5 million GPS locations</a:t>
            </a:r>
          </a:p>
          <a:p>
            <a:r>
              <a:rPr lang="en-US" dirty="0"/>
              <a:t>6 mammal species</a:t>
            </a:r>
          </a:p>
          <a:p>
            <a:pPr lvl="1"/>
            <a:r>
              <a:rPr lang="en-US" dirty="0"/>
              <a:t>2 caribou ecotypes</a:t>
            </a:r>
          </a:p>
        </p:txBody>
      </p:sp>
    </p:spTree>
    <p:extLst>
      <p:ext uri="{BB962C8B-B14F-4D97-AF65-F5344CB8AC3E}">
        <p14:creationId xmlns:p14="http://schemas.microsoft.com/office/powerpoint/2010/main" val="34656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D09B-205B-AB1B-E660-767E4B095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2E7309-CE27-4F8D-87BC-F477093FB79F}"/>
              </a:ext>
            </a:extLst>
          </p:cNvPr>
          <p:cNvPicPr>
            <a:picLocks noChangeAspect="1"/>
          </p:cNvPicPr>
          <p:nvPr/>
        </p:nvPicPr>
        <p:blipFill rotWithShape="1">
          <a:blip r:embed="rId2">
            <a:extLst>
              <a:ext uri="{28A0092B-C50C-407E-A947-70E740481C1C}">
                <a14:useLocalDpi xmlns:a14="http://schemas.microsoft.com/office/drawing/2010/main" val="0"/>
              </a:ext>
            </a:extLst>
          </a:blip>
          <a:srcRect l="-176" t="120" r="6565" b="-120"/>
          <a:stretch/>
        </p:blipFill>
        <p:spPr>
          <a:xfrm>
            <a:off x="882278" y="0"/>
            <a:ext cx="11350385" cy="6870884"/>
          </a:xfrm>
          <a:prstGeom prst="rect">
            <a:avLst/>
          </a:prstGeom>
        </p:spPr>
      </p:pic>
      <p:sp>
        <p:nvSpPr>
          <p:cNvPr id="4" name="Slide Number Placeholder 3">
            <a:extLst>
              <a:ext uri="{FF2B5EF4-FFF2-40B4-BE49-F238E27FC236}">
                <a16:creationId xmlns:a16="http://schemas.microsoft.com/office/drawing/2014/main" id="{1CC0CBDD-2BA1-B18B-9AD6-F0096129D30D}"/>
              </a:ext>
            </a:extLst>
          </p:cNvPr>
          <p:cNvSpPr>
            <a:spLocks noGrp="1"/>
          </p:cNvSpPr>
          <p:nvPr>
            <p:ph type="sldNum" sz="quarter" idx="12"/>
          </p:nvPr>
        </p:nvSpPr>
        <p:spPr/>
        <p:txBody>
          <a:bodyPr/>
          <a:lstStyle/>
          <a:p>
            <a:fld id="{AE8FF73E-95BF-4E5E-8039-3219E3426DBA}" type="slidenum">
              <a:rPr lang="en-CA" smtClean="0"/>
              <a:pPr/>
              <a:t>13</a:t>
            </a:fld>
            <a:endParaRPr lang="en-CA" dirty="0"/>
          </a:p>
        </p:txBody>
      </p:sp>
      <p:sp>
        <p:nvSpPr>
          <p:cNvPr id="16" name="Graphic 11">
            <a:extLst>
              <a:ext uri="{FF2B5EF4-FFF2-40B4-BE49-F238E27FC236}">
                <a16:creationId xmlns:a16="http://schemas.microsoft.com/office/drawing/2014/main" id="{07553D3E-A1B3-AB59-B127-D5E3F96C44E4}"/>
              </a:ext>
            </a:extLst>
          </p:cNvPr>
          <p:cNvSpPr/>
          <p:nvPr/>
        </p:nvSpPr>
        <p:spPr>
          <a:xfrm flipV="1">
            <a:off x="8715719" y="877817"/>
            <a:ext cx="1123314" cy="1122816"/>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2" name="Picture 1">
            <a:extLst>
              <a:ext uri="{FF2B5EF4-FFF2-40B4-BE49-F238E27FC236}">
                <a16:creationId xmlns:a16="http://schemas.microsoft.com/office/drawing/2014/main" id="{1983293D-2ABE-3FD3-EF64-BE354C70E0AF}"/>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85A9EF1E-143E-D95B-2636-AB98A5083508}"/>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6A497A-A2DE-2660-E036-5338749A05BC}"/>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Tree>
    <p:extLst>
      <p:ext uri="{BB962C8B-B14F-4D97-AF65-F5344CB8AC3E}">
        <p14:creationId xmlns:p14="http://schemas.microsoft.com/office/powerpoint/2010/main" val="1530318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8A4D-D4DA-4342-97FC-D15B4CB2CB1D}"/>
              </a:ext>
            </a:extLst>
          </p:cNvPr>
          <p:cNvSpPr>
            <a:spLocks noGrp="1"/>
          </p:cNvSpPr>
          <p:nvPr>
            <p:ph type="title"/>
          </p:nvPr>
        </p:nvSpPr>
        <p:spPr/>
        <p:txBody>
          <a:bodyPr/>
          <a:lstStyle/>
          <a:p>
            <a:pPr algn="ctr"/>
            <a:r>
              <a:rPr lang="en-CA" sz="4000" i="1" dirty="0"/>
              <a:t>Temperature affects how caribou move</a:t>
            </a:r>
            <a:br>
              <a:rPr lang="en-CA" sz="4000" i="1" dirty="0"/>
            </a:br>
            <a:endParaRPr lang="en-CA" sz="4000" i="1" dirty="0"/>
          </a:p>
        </p:txBody>
      </p:sp>
      <p:sp>
        <p:nvSpPr>
          <p:cNvPr id="5" name="Slide Number Placeholder 4">
            <a:extLst>
              <a:ext uri="{FF2B5EF4-FFF2-40B4-BE49-F238E27FC236}">
                <a16:creationId xmlns:a16="http://schemas.microsoft.com/office/drawing/2014/main" id="{C4566E82-2C41-4AA5-9B04-959C5C3DB215}"/>
              </a:ext>
            </a:extLst>
          </p:cNvPr>
          <p:cNvSpPr>
            <a:spLocks noGrp="1"/>
          </p:cNvSpPr>
          <p:nvPr>
            <p:ph type="sldNum" sz="quarter" idx="12"/>
          </p:nvPr>
        </p:nvSpPr>
        <p:spPr/>
        <p:txBody>
          <a:bodyPr/>
          <a:lstStyle/>
          <a:p>
            <a:fld id="{AE8FF73E-95BF-4E5E-8039-3219E3426DBA}" type="slidenum">
              <a:rPr lang="en-CA" smtClean="0"/>
              <a:pPr/>
              <a:t>14</a:t>
            </a:fld>
            <a:endParaRPr lang="en-CA" dirty="0"/>
          </a:p>
        </p:txBody>
      </p:sp>
    </p:spTree>
    <p:extLst>
      <p:ext uri="{BB962C8B-B14F-4D97-AF65-F5344CB8AC3E}">
        <p14:creationId xmlns:p14="http://schemas.microsoft.com/office/powerpoint/2010/main" val="132080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B0EF-FD3E-71B1-2768-F34801119D60}"/>
            </a:ext>
          </a:extLst>
        </p:cNvPr>
        <p:cNvGrpSpPr/>
        <p:nvPr/>
      </p:nvGrpSpPr>
      <p:grpSpPr>
        <a:xfrm>
          <a:off x="0" y="0"/>
          <a:ext cx="0" cy="0"/>
          <a:chOff x="0" y="0"/>
          <a:chExt cx="0" cy="0"/>
        </a:xfrm>
      </p:grpSpPr>
      <p:pic>
        <p:nvPicPr>
          <p:cNvPr id="22" name="Picture 21" descr="A diagram of a heat wave&#10;&#10;AI-generated content may be incorrect.">
            <a:extLst>
              <a:ext uri="{FF2B5EF4-FFF2-40B4-BE49-F238E27FC236}">
                <a16:creationId xmlns:a16="http://schemas.microsoft.com/office/drawing/2014/main" id="{9EDFA7C4-EB00-A520-F82D-B8A303647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sp>
        <p:nvSpPr>
          <p:cNvPr id="4" name="Slide Number Placeholder 3">
            <a:extLst>
              <a:ext uri="{FF2B5EF4-FFF2-40B4-BE49-F238E27FC236}">
                <a16:creationId xmlns:a16="http://schemas.microsoft.com/office/drawing/2014/main" id="{45132E4E-300D-6969-D981-B7B1D9CE8248}"/>
              </a:ext>
            </a:extLst>
          </p:cNvPr>
          <p:cNvSpPr>
            <a:spLocks noGrp="1"/>
          </p:cNvSpPr>
          <p:nvPr>
            <p:ph type="sldNum" sz="quarter" idx="12"/>
          </p:nvPr>
        </p:nvSpPr>
        <p:spPr/>
        <p:txBody>
          <a:bodyPr/>
          <a:lstStyle/>
          <a:p>
            <a:fld id="{AE8FF73E-95BF-4E5E-8039-3219E3426DBA}" type="slidenum">
              <a:rPr lang="en-CA" smtClean="0"/>
              <a:pPr/>
              <a:t>15</a:t>
            </a:fld>
            <a:endParaRPr lang="en-CA" dirty="0"/>
          </a:p>
        </p:txBody>
      </p:sp>
      <p:sp>
        <p:nvSpPr>
          <p:cNvPr id="5" name="Title 4">
            <a:extLst>
              <a:ext uri="{FF2B5EF4-FFF2-40B4-BE49-F238E27FC236}">
                <a16:creationId xmlns:a16="http://schemas.microsoft.com/office/drawing/2014/main" id="{5BFD8780-B530-F3DD-17D5-D27675C47B16}"/>
              </a:ext>
            </a:extLst>
          </p:cNvPr>
          <p:cNvSpPr>
            <a:spLocks noGrp="1"/>
          </p:cNvSpPr>
          <p:nvPr>
            <p:ph type="title"/>
          </p:nvPr>
        </p:nvSpPr>
        <p:spPr>
          <a:xfrm>
            <a:off x="838800" y="173736"/>
            <a:ext cx="10515600" cy="544339"/>
          </a:xfrm>
        </p:spPr>
        <p:txBody>
          <a:bodyPr>
            <a:noAutofit/>
          </a:bodyPr>
          <a:lstStyle/>
          <a:p>
            <a:r>
              <a:rPr lang="en-US" sz="4000" dirty="0"/>
              <a:t>Temperature alters movement phenology</a:t>
            </a:r>
            <a:endParaRPr lang="en-CA" sz="4000" dirty="0"/>
          </a:p>
        </p:txBody>
      </p:sp>
      <p:grpSp>
        <p:nvGrpSpPr>
          <p:cNvPr id="17" name="Group 16">
            <a:extLst>
              <a:ext uri="{FF2B5EF4-FFF2-40B4-BE49-F238E27FC236}">
                <a16:creationId xmlns:a16="http://schemas.microsoft.com/office/drawing/2014/main" id="{B86AE805-7A10-38F3-5235-7C9CE3D4BF7C}"/>
              </a:ext>
            </a:extLst>
          </p:cNvPr>
          <p:cNvGrpSpPr/>
          <p:nvPr/>
        </p:nvGrpSpPr>
        <p:grpSpPr>
          <a:xfrm>
            <a:off x="6128688" y="803307"/>
            <a:ext cx="4073990" cy="965050"/>
            <a:chOff x="6221806" y="164340"/>
            <a:chExt cx="4550753" cy="1077987"/>
          </a:xfrm>
        </p:grpSpPr>
        <p:grpSp>
          <p:nvGrpSpPr>
            <p:cNvPr id="16" name="Group 15">
              <a:extLst>
                <a:ext uri="{FF2B5EF4-FFF2-40B4-BE49-F238E27FC236}">
                  <a16:creationId xmlns:a16="http://schemas.microsoft.com/office/drawing/2014/main" id="{38F49B92-2326-8F68-B73F-4847E4343BBE}"/>
                </a:ext>
              </a:extLst>
            </p:cNvPr>
            <p:cNvGrpSpPr/>
            <p:nvPr/>
          </p:nvGrpSpPr>
          <p:grpSpPr>
            <a:xfrm>
              <a:off x="9858159" y="224725"/>
              <a:ext cx="914400" cy="1017602"/>
              <a:chOff x="9858159" y="224725"/>
              <a:chExt cx="914400" cy="1017602"/>
            </a:xfrm>
          </p:grpSpPr>
          <p:pic>
            <p:nvPicPr>
              <p:cNvPr id="10" name="Graphic 9" descr="Traffic light with solid fill">
                <a:extLst>
                  <a:ext uri="{FF2B5EF4-FFF2-40B4-BE49-F238E27FC236}">
                    <a16:creationId xmlns:a16="http://schemas.microsoft.com/office/drawing/2014/main" id="{9C7233BC-4C51-00B0-1786-780C8FB69F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8159" y="224725"/>
                <a:ext cx="914400" cy="914400"/>
              </a:xfrm>
              <a:prstGeom prst="rect">
                <a:avLst/>
              </a:prstGeom>
            </p:spPr>
          </p:pic>
          <p:sp>
            <p:nvSpPr>
              <p:cNvPr id="13" name="Explosion: 8 Points 12">
                <a:extLst>
                  <a:ext uri="{FF2B5EF4-FFF2-40B4-BE49-F238E27FC236}">
                    <a16:creationId xmlns:a16="http://schemas.microsoft.com/office/drawing/2014/main" id="{AFD9C4DE-6CB6-426E-D6A5-A719443D7DFA}"/>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8709382B-697F-3961-CABB-99FB79C09BD6}"/>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4546D806-FEBC-31CB-6391-C9E49BC5A92B}"/>
                </a:ext>
              </a:extLst>
            </p:cNvPr>
            <p:cNvGrpSpPr/>
            <p:nvPr/>
          </p:nvGrpSpPr>
          <p:grpSpPr>
            <a:xfrm>
              <a:off x="6221806" y="164340"/>
              <a:ext cx="914400" cy="980039"/>
              <a:chOff x="6221806" y="164340"/>
              <a:chExt cx="914400" cy="980039"/>
            </a:xfrm>
          </p:grpSpPr>
          <p:pic>
            <p:nvPicPr>
              <p:cNvPr id="9" name="Graphic 8" descr="Traffic light with solid fill">
                <a:extLst>
                  <a:ext uri="{FF2B5EF4-FFF2-40B4-BE49-F238E27FC236}">
                    <a16:creationId xmlns:a16="http://schemas.microsoft.com/office/drawing/2014/main" id="{CBC0C4FA-AD38-2D9F-9C3E-88B73877E7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1806" y="229979"/>
                <a:ext cx="914400" cy="914400"/>
              </a:xfrm>
              <a:prstGeom prst="rect">
                <a:avLst/>
              </a:prstGeom>
            </p:spPr>
          </p:pic>
          <p:sp>
            <p:nvSpPr>
              <p:cNvPr id="11" name="Oval 10">
                <a:extLst>
                  <a:ext uri="{FF2B5EF4-FFF2-40B4-BE49-F238E27FC236}">
                    <a16:creationId xmlns:a16="http://schemas.microsoft.com/office/drawing/2014/main" id="{A94EEAF8-4FF2-1DA2-3A9B-5678B9ED03CB}"/>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Explosion: 8 Points 13">
                <a:extLst>
                  <a:ext uri="{FF2B5EF4-FFF2-40B4-BE49-F238E27FC236}">
                    <a16:creationId xmlns:a16="http://schemas.microsoft.com/office/drawing/2014/main" id="{8F14083A-E1FF-B8D9-2960-43916A036E60}"/>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24" name="Graphic 23" descr="Clock with solid fill">
            <a:extLst>
              <a:ext uri="{FF2B5EF4-FFF2-40B4-BE49-F238E27FC236}">
                <a16:creationId xmlns:a16="http://schemas.microsoft.com/office/drawing/2014/main" id="{12833AFE-97E5-D402-16DF-DC618C5E5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33263" y="1318387"/>
            <a:ext cx="912118" cy="912116"/>
          </a:xfrm>
          <a:prstGeom prst="rect">
            <a:avLst/>
          </a:prstGeom>
        </p:spPr>
      </p:pic>
      <p:pic>
        <p:nvPicPr>
          <p:cNvPr id="25" name="Graphic 24" descr="Daily calendar with solid fill">
            <a:extLst>
              <a:ext uri="{FF2B5EF4-FFF2-40B4-BE49-F238E27FC236}">
                <a16:creationId xmlns:a16="http://schemas.microsoft.com/office/drawing/2014/main" id="{A21675B9-3957-7884-4B2A-3DC4B0AD54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68849" y="1301027"/>
            <a:ext cx="912118" cy="912116"/>
          </a:xfrm>
          <a:prstGeom prst="rect">
            <a:avLst/>
          </a:prstGeom>
        </p:spPr>
      </p:pic>
      <p:sp>
        <p:nvSpPr>
          <p:cNvPr id="19" name="Rectangle 18">
            <a:extLst>
              <a:ext uri="{FF2B5EF4-FFF2-40B4-BE49-F238E27FC236}">
                <a16:creationId xmlns:a16="http://schemas.microsoft.com/office/drawing/2014/main" id="{D54A2602-A4E8-8A52-67A0-338522FAAE97}"/>
              </a:ext>
            </a:extLst>
          </p:cNvPr>
          <p:cNvSpPr/>
          <p:nvPr/>
        </p:nvSpPr>
        <p:spPr>
          <a:xfrm>
            <a:off x="3577821" y="2282932"/>
            <a:ext cx="1436038"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4F6857EE-00FA-43BF-F482-2AA5B6F8DBDD}"/>
              </a:ext>
            </a:extLst>
          </p:cNvPr>
          <p:cNvSpPr/>
          <p:nvPr/>
        </p:nvSpPr>
        <p:spPr>
          <a:xfrm>
            <a:off x="5027323" y="2282932"/>
            <a:ext cx="900935"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E01F3E5E-3A29-2509-EF04-2365D347C37B}"/>
              </a:ext>
            </a:extLst>
          </p:cNvPr>
          <p:cNvSpPr/>
          <p:nvPr/>
        </p:nvSpPr>
        <p:spPr>
          <a:xfrm>
            <a:off x="1739636" y="2282933"/>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F49A36B7-2915-0CD0-5FEE-310897921B91}"/>
              </a:ext>
            </a:extLst>
          </p:cNvPr>
          <p:cNvSpPr/>
          <p:nvPr/>
        </p:nvSpPr>
        <p:spPr>
          <a:xfrm>
            <a:off x="7370433" y="482361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815FADA-1DAA-57C1-710C-856B4E99377F}"/>
              </a:ext>
            </a:extLst>
          </p:cNvPr>
          <p:cNvSpPr/>
          <p:nvPr/>
        </p:nvSpPr>
        <p:spPr>
          <a:xfrm>
            <a:off x="9845244" y="340640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44F7699-77A0-59D3-C663-9B68267F272E}"/>
              </a:ext>
            </a:extLst>
          </p:cNvPr>
          <p:cNvSpPr/>
          <p:nvPr/>
        </p:nvSpPr>
        <p:spPr>
          <a:xfrm>
            <a:off x="7370432" y="2580748"/>
            <a:ext cx="4044226"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CBAEEB4-5B13-2715-F908-9C607995D335}"/>
              </a:ext>
            </a:extLst>
          </p:cNvPr>
          <p:cNvSpPr/>
          <p:nvPr/>
        </p:nvSpPr>
        <p:spPr>
          <a:xfrm>
            <a:off x="9711247" y="4823612"/>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81108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P spid="23" grpId="0" animBg="1"/>
      <p:bldP spid="23" grpId="1" animBg="1"/>
      <p:bldP spid="26" grpId="0" animBg="1"/>
      <p:bldP spid="26" grpId="1"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7333-C7D3-A3EC-5964-7A5F716737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E885-39DF-41DE-2D43-9D5D4B57A575}"/>
              </a:ext>
            </a:extLst>
          </p:cNvPr>
          <p:cNvSpPr>
            <a:spLocks noGrp="1"/>
          </p:cNvSpPr>
          <p:nvPr>
            <p:ph type="sldNum" sz="quarter" idx="12"/>
          </p:nvPr>
        </p:nvSpPr>
        <p:spPr/>
        <p:txBody>
          <a:bodyPr/>
          <a:lstStyle/>
          <a:p>
            <a:fld id="{AE8FF73E-95BF-4E5E-8039-3219E3426DBA}" type="slidenum">
              <a:rPr lang="en-CA" smtClean="0"/>
              <a:pPr/>
              <a:t>16</a:t>
            </a:fld>
            <a:endParaRPr lang="en-CA" dirty="0"/>
          </a:p>
        </p:txBody>
      </p:sp>
      <p:sp>
        <p:nvSpPr>
          <p:cNvPr id="5" name="Title 4">
            <a:extLst>
              <a:ext uri="{FF2B5EF4-FFF2-40B4-BE49-F238E27FC236}">
                <a16:creationId xmlns:a16="http://schemas.microsoft.com/office/drawing/2014/main" id="{CF103C23-5B9E-D78B-221C-C96727C9BCC5}"/>
              </a:ext>
            </a:extLst>
          </p:cNvPr>
          <p:cNvSpPr>
            <a:spLocks noGrp="1"/>
          </p:cNvSpPr>
          <p:nvPr>
            <p:ph type="title"/>
          </p:nvPr>
        </p:nvSpPr>
        <p:spPr>
          <a:xfrm>
            <a:off x="838800" y="173736"/>
            <a:ext cx="10515600" cy="579553"/>
          </a:xfrm>
        </p:spPr>
        <p:txBody>
          <a:bodyPr>
            <a:noAutofit/>
          </a:bodyPr>
          <a:lstStyle/>
          <a:p>
            <a:r>
              <a:rPr lang="en-US" sz="4000" dirty="0"/>
              <a:t>Annual averages may not change much…</a:t>
            </a:r>
            <a:endParaRPr lang="en-CA" sz="4000" dirty="0"/>
          </a:p>
        </p:txBody>
      </p:sp>
      <p:grpSp>
        <p:nvGrpSpPr>
          <p:cNvPr id="14" name="Group 13">
            <a:extLst>
              <a:ext uri="{FF2B5EF4-FFF2-40B4-BE49-F238E27FC236}">
                <a16:creationId xmlns:a16="http://schemas.microsoft.com/office/drawing/2014/main" id="{071627C8-7BBF-55F9-17AC-6291B9040D27}"/>
              </a:ext>
            </a:extLst>
          </p:cNvPr>
          <p:cNvGrpSpPr/>
          <p:nvPr/>
        </p:nvGrpSpPr>
        <p:grpSpPr>
          <a:xfrm>
            <a:off x="2448664" y="1143299"/>
            <a:ext cx="4915480" cy="5455953"/>
            <a:chOff x="1703476" y="1143299"/>
            <a:chExt cx="4915480" cy="5455953"/>
          </a:xfrm>
        </p:grpSpPr>
        <p:pic>
          <p:nvPicPr>
            <p:cNvPr id="3" name="Picture 2">
              <a:extLst>
                <a:ext uri="{FF2B5EF4-FFF2-40B4-BE49-F238E27FC236}">
                  <a16:creationId xmlns:a16="http://schemas.microsoft.com/office/drawing/2014/main" id="{FEF91BE7-E156-F17F-097D-3B14DA5B3EF6}"/>
                </a:ext>
              </a:extLst>
            </p:cNvPr>
            <p:cNvPicPr>
              <a:picLocks noChangeAspect="1"/>
            </p:cNvPicPr>
            <p:nvPr/>
          </p:nvPicPr>
          <p:blipFill>
            <a:blip r:embed="rId3">
              <a:extLst>
                <a:ext uri="{28A0092B-C50C-407E-A947-70E740481C1C}">
                  <a14:useLocalDpi xmlns:a14="http://schemas.microsoft.com/office/drawing/2010/main" val="0"/>
                </a:ext>
              </a:extLst>
            </a:blip>
            <a:srcRect l="1962" r="72250" b="50987"/>
            <a:stretch>
              <a:fillRect/>
            </a:stretch>
          </p:blipFill>
          <p:spPr>
            <a:xfrm>
              <a:off x="1703476" y="1143299"/>
              <a:ext cx="4915480" cy="5193046"/>
            </a:xfrm>
            <a:prstGeom prst="rect">
              <a:avLst/>
            </a:prstGeom>
          </p:spPr>
        </p:pic>
        <p:pic>
          <p:nvPicPr>
            <p:cNvPr id="7" name="Picture 6">
              <a:extLst>
                <a:ext uri="{FF2B5EF4-FFF2-40B4-BE49-F238E27FC236}">
                  <a16:creationId xmlns:a16="http://schemas.microsoft.com/office/drawing/2014/main" id="{F7379D29-2EBF-ED87-BA4D-C1DE3B1FA6FB}"/>
                </a:ext>
              </a:extLst>
            </p:cNvPr>
            <p:cNvPicPr>
              <a:picLocks noChangeAspect="1"/>
            </p:cNvPicPr>
            <p:nvPr/>
          </p:nvPicPr>
          <p:blipFill>
            <a:blip r:embed="rId4">
              <a:extLst>
                <a:ext uri="{28A0092B-C50C-407E-A947-70E740481C1C}">
                  <a14:useLocalDpi xmlns:a14="http://schemas.microsoft.com/office/drawing/2010/main" val="0"/>
                </a:ext>
              </a:extLst>
            </a:blip>
            <a:srcRect l="2753" t="96081" r="72390" b="473"/>
            <a:stretch>
              <a:fillRect/>
            </a:stretch>
          </p:blipFill>
          <p:spPr>
            <a:xfrm>
              <a:off x="1841833" y="6234127"/>
              <a:ext cx="4738076" cy="365125"/>
            </a:xfrm>
            <a:prstGeom prst="rect">
              <a:avLst/>
            </a:prstGeom>
          </p:spPr>
        </p:pic>
      </p:grpSp>
      <p:pic>
        <p:nvPicPr>
          <p:cNvPr id="11" name="Picture 10">
            <a:extLst>
              <a:ext uri="{FF2B5EF4-FFF2-40B4-BE49-F238E27FC236}">
                <a16:creationId xmlns:a16="http://schemas.microsoft.com/office/drawing/2014/main" id="{D7126E05-C575-A4E0-4F4E-6E19F037DECC}"/>
              </a:ext>
            </a:extLst>
          </p:cNvPr>
          <p:cNvPicPr>
            <a:picLocks noChangeAspect="1"/>
          </p:cNvPicPr>
          <p:nvPr/>
        </p:nvPicPr>
        <p:blipFill>
          <a:blip r:embed="rId5">
            <a:extLst>
              <a:ext uri="{28A0092B-C50C-407E-A947-70E740481C1C}">
                <a14:useLocalDpi xmlns:a14="http://schemas.microsoft.com/office/drawing/2010/main" val="0"/>
              </a:ext>
            </a:extLst>
          </a:blip>
          <a:srcRect l="159" t="56459" r="97925" b="24165"/>
          <a:stretch>
            <a:fillRect/>
          </a:stretch>
        </p:blipFill>
        <p:spPr>
          <a:xfrm rot="5400000">
            <a:off x="1151000" y="2356226"/>
            <a:ext cx="365125" cy="2053042"/>
          </a:xfrm>
          <a:prstGeom prst="rect">
            <a:avLst/>
          </a:prstGeom>
        </p:spPr>
      </p:pic>
      <p:pic>
        <p:nvPicPr>
          <p:cNvPr id="12" name="Picture 11">
            <a:extLst>
              <a:ext uri="{FF2B5EF4-FFF2-40B4-BE49-F238E27FC236}">
                <a16:creationId xmlns:a16="http://schemas.microsoft.com/office/drawing/2014/main" id="{364A196B-D25F-C83E-EFF5-F7A37D7561B1}"/>
              </a:ext>
            </a:extLst>
          </p:cNvPr>
          <p:cNvPicPr>
            <a:picLocks noChangeAspect="1"/>
          </p:cNvPicPr>
          <p:nvPr/>
        </p:nvPicPr>
        <p:blipFill>
          <a:blip r:embed="rId3">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pic>
        <p:nvPicPr>
          <p:cNvPr id="13" name="Picture 12">
            <a:extLst>
              <a:ext uri="{FF2B5EF4-FFF2-40B4-BE49-F238E27FC236}">
                <a16:creationId xmlns:a16="http://schemas.microsoft.com/office/drawing/2014/main" id="{B56BDA44-7618-21E2-DDE2-D60768B31CC5}"/>
              </a:ext>
            </a:extLst>
          </p:cNvPr>
          <p:cNvPicPr>
            <a:picLocks noChangeAspect="1"/>
          </p:cNvPicPr>
          <p:nvPr/>
        </p:nvPicPr>
        <p:blipFill>
          <a:blip r:embed="rId5">
            <a:extLst>
              <a:ext uri="{28A0092B-C50C-407E-A947-70E740481C1C}">
                <a14:useLocalDpi xmlns:a14="http://schemas.microsoft.com/office/drawing/2010/main" val="0"/>
              </a:ext>
            </a:extLst>
          </a:blip>
          <a:srcRect t="36340" r="98084" b="43615"/>
          <a:stretch>
            <a:fillRect/>
          </a:stretch>
        </p:blipFill>
        <p:spPr>
          <a:xfrm rot="5400000">
            <a:off x="1150999" y="2634842"/>
            <a:ext cx="365127" cy="2123938"/>
          </a:xfrm>
          <a:prstGeom prst="rect">
            <a:avLst/>
          </a:prstGeom>
        </p:spPr>
      </p:pic>
      <p:pic>
        <p:nvPicPr>
          <p:cNvPr id="18" name="Picture 17">
            <a:extLst>
              <a:ext uri="{FF2B5EF4-FFF2-40B4-BE49-F238E27FC236}">
                <a16:creationId xmlns:a16="http://schemas.microsoft.com/office/drawing/2014/main" id="{7DE9C071-1CF6-BE87-9919-EAFC8B7B6A67}"/>
              </a:ext>
            </a:extLst>
          </p:cNvPr>
          <p:cNvPicPr>
            <a:picLocks noChangeAspect="1"/>
          </p:cNvPicPr>
          <p:nvPr/>
        </p:nvPicPr>
        <p:blipFill>
          <a:blip r:embed="rId6">
            <a:extLst>
              <a:ext uri="{28A0092B-C50C-407E-A947-70E740481C1C}">
                <a14:useLocalDpi xmlns:a14="http://schemas.microsoft.com/office/drawing/2010/main" val="0"/>
              </a:ext>
            </a:extLst>
          </a:blip>
          <a:srcRect t="25975" r="98084" b="63888"/>
          <a:stretch>
            <a:fillRect/>
          </a:stretch>
        </p:blipFill>
        <p:spPr>
          <a:xfrm rot="5400000">
            <a:off x="1150999" y="3510980"/>
            <a:ext cx="365127" cy="1074065"/>
          </a:xfrm>
          <a:prstGeom prst="rect">
            <a:avLst/>
          </a:prstGeom>
        </p:spPr>
      </p:pic>
      <p:pic>
        <p:nvPicPr>
          <p:cNvPr id="2" name="Graphic 1" descr="Smiling face with solid fill with solid fill">
            <a:extLst>
              <a:ext uri="{FF2B5EF4-FFF2-40B4-BE49-F238E27FC236}">
                <a16:creationId xmlns:a16="http://schemas.microsoft.com/office/drawing/2014/main" id="{9A1DAA15-123D-AA56-71C8-17F92B1CF4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9BC35731-1AF8-8749-B67F-7326621951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2724" y="4537123"/>
            <a:ext cx="914400" cy="914400"/>
          </a:xfrm>
          <a:prstGeom prst="rect">
            <a:avLst/>
          </a:prstGeom>
        </p:spPr>
      </p:pic>
    </p:spTree>
    <p:extLst>
      <p:ext uri="{BB962C8B-B14F-4D97-AF65-F5344CB8AC3E}">
        <p14:creationId xmlns:p14="http://schemas.microsoft.com/office/powerpoint/2010/main" val="2544587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7899-7BB7-6883-1B62-2BA169A542BB}"/>
            </a:ext>
          </a:extLst>
        </p:cNvPr>
        <p:cNvGrpSpPr/>
        <p:nvPr/>
      </p:nvGrpSpPr>
      <p:grpSpPr>
        <a:xfrm>
          <a:off x="0" y="0"/>
          <a:ext cx="0" cy="0"/>
          <a:chOff x="0" y="0"/>
          <a:chExt cx="0" cy="0"/>
        </a:xfrm>
      </p:grpSpPr>
      <p:pic>
        <p:nvPicPr>
          <p:cNvPr id="11" name="Picture 10" descr="A diagram of a heat wave&#10;&#10;AI-generated content may be incorrect.">
            <a:extLst>
              <a:ext uri="{FF2B5EF4-FFF2-40B4-BE49-F238E27FC236}">
                <a16:creationId xmlns:a16="http://schemas.microsoft.com/office/drawing/2014/main" id="{D28A1681-E2CC-DF01-EEA0-438049EEF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grpSp>
        <p:nvGrpSpPr>
          <p:cNvPr id="12" name="Group 11">
            <a:extLst>
              <a:ext uri="{FF2B5EF4-FFF2-40B4-BE49-F238E27FC236}">
                <a16:creationId xmlns:a16="http://schemas.microsoft.com/office/drawing/2014/main" id="{4784AAC2-0D34-B09F-B04B-5C01C1CA53BD}"/>
              </a:ext>
            </a:extLst>
          </p:cNvPr>
          <p:cNvGrpSpPr/>
          <p:nvPr/>
        </p:nvGrpSpPr>
        <p:grpSpPr>
          <a:xfrm>
            <a:off x="6128688" y="803307"/>
            <a:ext cx="4073990" cy="965050"/>
            <a:chOff x="6221806" y="164340"/>
            <a:chExt cx="4550753" cy="1077987"/>
          </a:xfrm>
        </p:grpSpPr>
        <p:grpSp>
          <p:nvGrpSpPr>
            <p:cNvPr id="13" name="Group 12">
              <a:extLst>
                <a:ext uri="{FF2B5EF4-FFF2-40B4-BE49-F238E27FC236}">
                  <a16:creationId xmlns:a16="http://schemas.microsoft.com/office/drawing/2014/main" id="{CBA74D0A-BCD3-1B3F-BA44-CB5C90943407}"/>
                </a:ext>
              </a:extLst>
            </p:cNvPr>
            <p:cNvGrpSpPr/>
            <p:nvPr/>
          </p:nvGrpSpPr>
          <p:grpSpPr>
            <a:xfrm>
              <a:off x="9858159" y="224725"/>
              <a:ext cx="914400" cy="1017602"/>
              <a:chOff x="9858159" y="224725"/>
              <a:chExt cx="914400" cy="1017602"/>
            </a:xfrm>
          </p:grpSpPr>
          <p:pic>
            <p:nvPicPr>
              <p:cNvPr id="18" name="Graphic 17" descr="Traffic light with solid fill">
                <a:extLst>
                  <a:ext uri="{FF2B5EF4-FFF2-40B4-BE49-F238E27FC236}">
                    <a16:creationId xmlns:a16="http://schemas.microsoft.com/office/drawing/2014/main" id="{F1A03E6D-698A-6C88-C3A1-C524D7FDC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58159" y="224725"/>
                <a:ext cx="914400" cy="914400"/>
              </a:xfrm>
              <a:prstGeom prst="rect">
                <a:avLst/>
              </a:prstGeom>
            </p:spPr>
          </p:pic>
          <p:sp>
            <p:nvSpPr>
              <p:cNvPr id="19" name="Explosion: 8 Points 18">
                <a:extLst>
                  <a:ext uri="{FF2B5EF4-FFF2-40B4-BE49-F238E27FC236}">
                    <a16:creationId xmlns:a16="http://schemas.microsoft.com/office/drawing/2014/main" id="{B129D5A4-BB91-8252-046A-17BADA4A3F01}"/>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Oval 29">
                <a:extLst>
                  <a:ext uri="{FF2B5EF4-FFF2-40B4-BE49-F238E27FC236}">
                    <a16:creationId xmlns:a16="http://schemas.microsoft.com/office/drawing/2014/main" id="{414DCA70-CE79-FAEA-8BAC-BAD6C42479C8}"/>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4" name="Group 13">
              <a:extLst>
                <a:ext uri="{FF2B5EF4-FFF2-40B4-BE49-F238E27FC236}">
                  <a16:creationId xmlns:a16="http://schemas.microsoft.com/office/drawing/2014/main" id="{70C2F258-89C5-D16C-0749-CB6A39D8BB82}"/>
                </a:ext>
              </a:extLst>
            </p:cNvPr>
            <p:cNvGrpSpPr/>
            <p:nvPr/>
          </p:nvGrpSpPr>
          <p:grpSpPr>
            <a:xfrm>
              <a:off x="6221806" y="164340"/>
              <a:ext cx="914400" cy="980039"/>
              <a:chOff x="6221806" y="164340"/>
              <a:chExt cx="914400" cy="980039"/>
            </a:xfrm>
          </p:grpSpPr>
          <p:pic>
            <p:nvPicPr>
              <p:cNvPr id="15" name="Graphic 14" descr="Traffic light with solid fill">
                <a:extLst>
                  <a:ext uri="{FF2B5EF4-FFF2-40B4-BE49-F238E27FC236}">
                    <a16:creationId xmlns:a16="http://schemas.microsoft.com/office/drawing/2014/main" id="{FD3F17D1-C16C-2C27-1DCF-62EC8AC0BB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1806" y="229979"/>
                <a:ext cx="914400" cy="914400"/>
              </a:xfrm>
              <a:prstGeom prst="rect">
                <a:avLst/>
              </a:prstGeom>
            </p:spPr>
          </p:pic>
          <p:sp>
            <p:nvSpPr>
              <p:cNvPr id="16" name="Oval 15">
                <a:extLst>
                  <a:ext uri="{FF2B5EF4-FFF2-40B4-BE49-F238E27FC236}">
                    <a16:creationId xmlns:a16="http://schemas.microsoft.com/office/drawing/2014/main" id="{857B4584-F49E-D49B-A752-EB3BDF1E3609}"/>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Explosion: 8 Points 16">
                <a:extLst>
                  <a:ext uri="{FF2B5EF4-FFF2-40B4-BE49-F238E27FC236}">
                    <a16:creationId xmlns:a16="http://schemas.microsoft.com/office/drawing/2014/main" id="{FBCDD4E2-696D-C05A-5EF3-248DF1BEA63D}"/>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31" name="Graphic 30" descr="Clock with solid fill">
            <a:extLst>
              <a:ext uri="{FF2B5EF4-FFF2-40B4-BE49-F238E27FC236}">
                <a16:creationId xmlns:a16="http://schemas.microsoft.com/office/drawing/2014/main" id="{DCECE7E1-26CC-7E04-6223-586959652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3263" y="1318387"/>
            <a:ext cx="912118" cy="912116"/>
          </a:xfrm>
          <a:prstGeom prst="rect">
            <a:avLst/>
          </a:prstGeom>
        </p:spPr>
      </p:pic>
      <p:pic>
        <p:nvPicPr>
          <p:cNvPr id="32" name="Graphic 31" descr="Daily calendar with solid fill">
            <a:extLst>
              <a:ext uri="{FF2B5EF4-FFF2-40B4-BE49-F238E27FC236}">
                <a16:creationId xmlns:a16="http://schemas.microsoft.com/office/drawing/2014/main" id="{B58E7B43-7BE8-02FD-BFF3-90AA9BD28C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68849" y="1301027"/>
            <a:ext cx="912118" cy="912116"/>
          </a:xfrm>
          <a:prstGeom prst="rect">
            <a:avLst/>
          </a:prstGeom>
        </p:spPr>
      </p:pic>
      <p:sp>
        <p:nvSpPr>
          <p:cNvPr id="4" name="Slide Number Placeholder 3">
            <a:extLst>
              <a:ext uri="{FF2B5EF4-FFF2-40B4-BE49-F238E27FC236}">
                <a16:creationId xmlns:a16="http://schemas.microsoft.com/office/drawing/2014/main" id="{45BBD55B-E916-6CBD-502E-21D003164321}"/>
              </a:ext>
            </a:extLst>
          </p:cNvPr>
          <p:cNvSpPr>
            <a:spLocks noGrp="1"/>
          </p:cNvSpPr>
          <p:nvPr>
            <p:ph type="sldNum" sz="quarter" idx="12"/>
          </p:nvPr>
        </p:nvSpPr>
        <p:spPr/>
        <p:txBody>
          <a:bodyPr/>
          <a:lstStyle/>
          <a:p>
            <a:fld id="{AE8FF73E-95BF-4E5E-8039-3219E3426DBA}" type="slidenum">
              <a:rPr lang="en-CA" smtClean="0"/>
              <a:pPr/>
              <a:t>17</a:t>
            </a:fld>
            <a:endParaRPr lang="en-CA" dirty="0"/>
          </a:p>
        </p:txBody>
      </p:sp>
      <p:sp>
        <p:nvSpPr>
          <p:cNvPr id="5" name="Title 4">
            <a:extLst>
              <a:ext uri="{FF2B5EF4-FFF2-40B4-BE49-F238E27FC236}">
                <a16:creationId xmlns:a16="http://schemas.microsoft.com/office/drawing/2014/main" id="{65A6BB22-B991-4F32-2D8C-8E7ACC385AC0}"/>
              </a:ext>
            </a:extLst>
          </p:cNvPr>
          <p:cNvSpPr>
            <a:spLocks noGrp="1"/>
          </p:cNvSpPr>
          <p:nvPr>
            <p:ph type="title"/>
          </p:nvPr>
        </p:nvSpPr>
        <p:spPr>
          <a:xfrm>
            <a:off x="838800" y="173736"/>
            <a:ext cx="10515600" cy="627998"/>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AEE4403D-9DA4-39F1-39FD-A80FCBC5FCFA}"/>
              </a:ext>
            </a:extLst>
          </p:cNvPr>
          <p:cNvSpPr/>
          <p:nvPr/>
        </p:nvSpPr>
        <p:spPr>
          <a:xfrm>
            <a:off x="9867996" y="2268768"/>
            <a:ext cx="1736905" cy="39667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088AE348-5C73-9439-256F-07C02D3D119B}"/>
              </a:ext>
            </a:extLst>
          </p:cNvPr>
          <p:cNvSpPr/>
          <p:nvPr/>
        </p:nvSpPr>
        <p:spPr>
          <a:xfrm>
            <a:off x="1539522" y="2287776"/>
            <a:ext cx="4419419"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502625-3CB8-A3FD-60D8-954A0CBACFD2}"/>
              </a:ext>
            </a:extLst>
          </p:cNvPr>
          <p:cNvSpPr/>
          <p:nvPr/>
        </p:nvSpPr>
        <p:spPr>
          <a:xfrm>
            <a:off x="7388843" y="2287708"/>
            <a:ext cx="2479153"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0572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ABDF-54C3-6126-4964-6685B53D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AC5F4-01B0-2F50-46F4-FF88EE727583}"/>
              </a:ext>
            </a:extLst>
          </p:cNvPr>
          <p:cNvSpPr>
            <a:spLocks noGrp="1"/>
          </p:cNvSpPr>
          <p:nvPr>
            <p:ph type="title"/>
          </p:nvPr>
        </p:nvSpPr>
        <p:spPr>
          <a:xfrm>
            <a:off x="831849" y="1709738"/>
            <a:ext cx="10702059" cy="2852737"/>
          </a:xfrm>
        </p:spPr>
        <p:txBody>
          <a:bodyPr/>
          <a:lstStyle/>
          <a:p>
            <a:pPr algn="ctr"/>
            <a:r>
              <a:rPr lang="en-CA" sz="4000" i="1" dirty="0"/>
              <a:t>Temperature affects caribou’s habitat selection</a:t>
            </a:r>
            <a:br>
              <a:rPr lang="en-CA" sz="4000" i="1" dirty="0"/>
            </a:br>
            <a:endParaRPr lang="en-CA" sz="4000" i="1" dirty="0"/>
          </a:p>
        </p:txBody>
      </p:sp>
      <p:sp>
        <p:nvSpPr>
          <p:cNvPr id="5" name="Slide Number Placeholder 4">
            <a:extLst>
              <a:ext uri="{FF2B5EF4-FFF2-40B4-BE49-F238E27FC236}">
                <a16:creationId xmlns:a16="http://schemas.microsoft.com/office/drawing/2014/main" id="{0FDD5480-3FD2-1B05-78FC-CAB2989A1BF9}"/>
              </a:ext>
            </a:extLst>
          </p:cNvPr>
          <p:cNvSpPr>
            <a:spLocks noGrp="1"/>
          </p:cNvSpPr>
          <p:nvPr>
            <p:ph type="sldNum" sz="quarter" idx="12"/>
          </p:nvPr>
        </p:nvSpPr>
        <p:spPr/>
        <p:txBody>
          <a:bodyPr/>
          <a:lstStyle/>
          <a:p>
            <a:fld id="{AE8FF73E-95BF-4E5E-8039-3219E3426DBA}" type="slidenum">
              <a:rPr lang="en-CA" smtClean="0"/>
              <a:pPr/>
              <a:t>18</a:t>
            </a:fld>
            <a:endParaRPr lang="en-CA" dirty="0"/>
          </a:p>
        </p:txBody>
      </p:sp>
    </p:spTree>
    <p:extLst>
      <p:ext uri="{BB962C8B-B14F-4D97-AF65-F5344CB8AC3E}">
        <p14:creationId xmlns:p14="http://schemas.microsoft.com/office/powerpoint/2010/main" val="2414121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2B11-5443-6BDC-4D8C-93F3AD51C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EC413-5A2D-12A9-55A7-F44919B81612}"/>
              </a:ext>
            </a:extLst>
          </p:cNvPr>
          <p:cNvSpPr>
            <a:spLocks noGrp="1"/>
          </p:cNvSpPr>
          <p:nvPr>
            <p:ph type="sldNum" sz="quarter" idx="12"/>
          </p:nvPr>
        </p:nvSpPr>
        <p:spPr/>
        <p:txBody>
          <a:bodyPr/>
          <a:lstStyle/>
          <a:p>
            <a:fld id="{AE8FF73E-95BF-4E5E-8039-3219E3426DBA}" type="slidenum">
              <a:rPr lang="en-CA" smtClean="0"/>
              <a:pPr/>
              <a:t>19</a:t>
            </a:fld>
            <a:endParaRPr lang="en-CA" dirty="0"/>
          </a:p>
        </p:txBody>
      </p:sp>
      <p:pic>
        <p:nvPicPr>
          <p:cNvPr id="8" name="Picture 7">
            <a:extLst>
              <a:ext uri="{FF2B5EF4-FFF2-40B4-BE49-F238E27FC236}">
                <a16:creationId xmlns:a16="http://schemas.microsoft.com/office/drawing/2014/main" id="{F1362D17-C1DB-2BA2-2036-D2AD783F8C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589" y="1006464"/>
            <a:ext cx="10972822" cy="5486411"/>
          </a:xfrm>
          <a:prstGeom prst="rect">
            <a:avLst/>
          </a:prstGeom>
        </p:spPr>
      </p:pic>
      <p:sp>
        <p:nvSpPr>
          <p:cNvPr id="3" name="Title 2">
            <a:extLst>
              <a:ext uri="{FF2B5EF4-FFF2-40B4-BE49-F238E27FC236}">
                <a16:creationId xmlns:a16="http://schemas.microsoft.com/office/drawing/2014/main" id="{6CA70B9F-D31C-4C1D-680B-17E889DAAD61}"/>
              </a:ext>
            </a:extLst>
          </p:cNvPr>
          <p:cNvSpPr>
            <a:spLocks noGrp="1"/>
          </p:cNvSpPr>
          <p:nvPr>
            <p:ph type="title"/>
          </p:nvPr>
        </p:nvSpPr>
        <p:spPr/>
        <p:txBody>
          <a:bodyPr/>
          <a:lstStyle/>
          <a:p>
            <a:r>
              <a:rPr lang="en-US" sz="4000" dirty="0"/>
              <a:t>A simple resource selection function</a:t>
            </a:r>
            <a:endParaRPr lang="en-CA" sz="4000" dirty="0"/>
          </a:p>
        </p:txBody>
      </p:sp>
    </p:spTree>
    <p:extLst>
      <p:ext uri="{BB962C8B-B14F-4D97-AF65-F5344CB8AC3E}">
        <p14:creationId xmlns:p14="http://schemas.microsoft.com/office/powerpoint/2010/main" val="3259407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E328-2CC1-C343-9F7F-3F65140C3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6EA7-BE4E-A7D7-3D16-3077E35F8B50}"/>
              </a:ext>
            </a:extLst>
          </p:cNvPr>
          <p:cNvSpPr>
            <a:spLocks noGrp="1"/>
          </p:cNvSpPr>
          <p:nvPr>
            <p:ph type="title"/>
          </p:nvPr>
        </p:nvSpPr>
        <p:spPr/>
        <p:txBody>
          <a:bodyPr>
            <a:normAutofit/>
          </a:bodyPr>
          <a:lstStyle/>
          <a:p>
            <a:pPr algn="ctr"/>
            <a:r>
              <a:rPr lang="en-CA" sz="4000" i="1" dirty="0"/>
              <a:t>A bit of history…</a:t>
            </a:r>
            <a:br>
              <a:rPr lang="en-CA" sz="4000" i="1" dirty="0"/>
            </a:br>
            <a:endParaRPr lang="en-CA" sz="4000" i="1" dirty="0"/>
          </a:p>
        </p:txBody>
      </p:sp>
      <p:sp>
        <p:nvSpPr>
          <p:cNvPr id="5" name="Slide Number Placeholder 4">
            <a:extLst>
              <a:ext uri="{FF2B5EF4-FFF2-40B4-BE49-F238E27FC236}">
                <a16:creationId xmlns:a16="http://schemas.microsoft.com/office/drawing/2014/main" id="{26EC3346-9141-661D-7AD6-3883370FE78D}"/>
              </a:ext>
            </a:extLst>
          </p:cNvPr>
          <p:cNvSpPr>
            <a:spLocks noGrp="1"/>
          </p:cNvSpPr>
          <p:nvPr>
            <p:ph type="sldNum" sz="quarter" idx="12"/>
          </p:nvPr>
        </p:nvSpPr>
        <p:spPr/>
        <p:txBody>
          <a:bodyPr/>
          <a:lstStyle/>
          <a:p>
            <a:fld id="{AE8FF73E-95BF-4E5E-8039-3219E3426DBA}" type="slidenum">
              <a:rPr lang="en-CA" smtClean="0"/>
              <a:pPr/>
              <a:t>2</a:t>
            </a:fld>
            <a:endParaRPr lang="en-CA" dirty="0"/>
          </a:p>
        </p:txBody>
      </p:sp>
    </p:spTree>
    <p:extLst>
      <p:ext uri="{BB962C8B-B14F-4D97-AF65-F5344CB8AC3E}">
        <p14:creationId xmlns:p14="http://schemas.microsoft.com/office/powerpoint/2010/main" val="73051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AF429-8A04-E956-8A45-677E28AB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035717-09E9-B59A-0AA7-06BA77508BFF}"/>
              </a:ext>
            </a:extLst>
          </p:cNvPr>
          <p:cNvSpPr>
            <a:spLocks noGrp="1"/>
          </p:cNvSpPr>
          <p:nvPr>
            <p:ph type="sldNum" sz="quarter" idx="12"/>
          </p:nvPr>
        </p:nvSpPr>
        <p:spPr/>
        <p:txBody>
          <a:bodyPr/>
          <a:lstStyle/>
          <a:p>
            <a:fld id="{AE8FF73E-95BF-4E5E-8039-3219E3426DBA}" type="slidenum">
              <a:rPr lang="en-CA" smtClean="0"/>
              <a:pPr/>
              <a:t>20</a:t>
            </a:fld>
            <a:endParaRPr lang="en-CA" dirty="0"/>
          </a:p>
        </p:txBody>
      </p:sp>
      <p:sp>
        <p:nvSpPr>
          <p:cNvPr id="5" name="Title 4">
            <a:extLst>
              <a:ext uri="{FF2B5EF4-FFF2-40B4-BE49-F238E27FC236}">
                <a16:creationId xmlns:a16="http://schemas.microsoft.com/office/drawing/2014/main" id="{94FE50F3-B7E1-0A85-2D83-3A72254289DD}"/>
              </a:ext>
            </a:extLst>
          </p:cNvPr>
          <p:cNvSpPr>
            <a:spLocks noGrp="1"/>
          </p:cNvSpPr>
          <p:nvPr>
            <p:ph type="title"/>
          </p:nvPr>
        </p:nvSpPr>
        <p:spPr>
          <a:xfrm>
            <a:off x="838800" y="173736"/>
            <a:ext cx="10515600" cy="573498"/>
          </a:xfrm>
        </p:spPr>
        <p:txBody>
          <a:bodyPr>
            <a:noAutofit/>
          </a:bodyPr>
          <a:lstStyle/>
          <a:p>
            <a:r>
              <a:rPr lang="en-US" sz="4000" dirty="0"/>
              <a:t>Temperature alters habitat selection</a:t>
            </a:r>
            <a:endParaRPr lang="en-CA" sz="4000" dirty="0"/>
          </a:p>
        </p:txBody>
      </p:sp>
      <p:pic>
        <p:nvPicPr>
          <p:cNvPr id="13" name="Picture 12">
            <a:extLst>
              <a:ext uri="{FF2B5EF4-FFF2-40B4-BE49-F238E27FC236}">
                <a16:creationId xmlns:a16="http://schemas.microsoft.com/office/drawing/2014/main" id="{3476BE69-8134-B66D-9C7A-15C55F3760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7981" y="1625611"/>
            <a:ext cx="10836038" cy="4740766"/>
          </a:xfrm>
          <a:prstGeom prst="rect">
            <a:avLst/>
          </a:prstGeom>
        </p:spPr>
      </p:pic>
      <p:grpSp>
        <p:nvGrpSpPr>
          <p:cNvPr id="11" name="Group 10">
            <a:extLst>
              <a:ext uri="{FF2B5EF4-FFF2-40B4-BE49-F238E27FC236}">
                <a16:creationId xmlns:a16="http://schemas.microsoft.com/office/drawing/2014/main" id="{3329AD35-D412-8269-52E9-7DC0F76C4940}"/>
              </a:ext>
            </a:extLst>
          </p:cNvPr>
          <p:cNvGrpSpPr/>
          <p:nvPr/>
        </p:nvGrpSpPr>
        <p:grpSpPr>
          <a:xfrm>
            <a:off x="5894062" y="1000317"/>
            <a:ext cx="4188883" cy="914400"/>
            <a:chOff x="5759583" y="703881"/>
            <a:chExt cx="4188883" cy="914400"/>
          </a:xfrm>
        </p:grpSpPr>
        <p:pic>
          <p:nvPicPr>
            <p:cNvPr id="7" name="Graphic 6" descr="Smiling face with solid fill with solid fill">
              <a:extLst>
                <a:ext uri="{FF2B5EF4-FFF2-40B4-BE49-F238E27FC236}">
                  <a16:creationId xmlns:a16="http://schemas.microsoft.com/office/drawing/2014/main" id="{7BE648BD-B7FA-75FA-4B5E-381D50BF07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4066" y="703881"/>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4ECA45E-F7CC-BDF0-DB19-CC3F8C257A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9583" y="703881"/>
              <a:ext cx="914400" cy="914400"/>
            </a:xfrm>
            <a:prstGeom prst="rect">
              <a:avLst/>
            </a:prstGeom>
          </p:spPr>
        </p:pic>
      </p:grpSp>
      <p:cxnSp>
        <p:nvCxnSpPr>
          <p:cNvPr id="72" name="Straight Arrow Connector 71">
            <a:extLst>
              <a:ext uri="{FF2B5EF4-FFF2-40B4-BE49-F238E27FC236}">
                <a16:creationId xmlns:a16="http://schemas.microsoft.com/office/drawing/2014/main" id="{A3F342FF-A009-6F33-29E3-126A8D111A29}"/>
              </a:ext>
            </a:extLst>
          </p:cNvPr>
          <p:cNvCxnSpPr/>
          <p:nvPr/>
        </p:nvCxnSpPr>
        <p:spPr>
          <a:xfrm>
            <a:off x="1706062" y="3532515"/>
            <a:ext cx="2313616" cy="638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85FEA3-6A24-C550-7A67-2733A41DBDE2}"/>
              </a:ext>
            </a:extLst>
          </p:cNvPr>
          <p:cNvCxnSpPr>
            <a:cxnSpLocks/>
          </p:cNvCxnSpPr>
          <p:nvPr/>
        </p:nvCxnSpPr>
        <p:spPr>
          <a:xfrm flipV="1">
            <a:off x="5363662" y="2988677"/>
            <a:ext cx="1994496" cy="10616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188E23-6668-FD4C-B58C-D539FC0F96AF}"/>
              </a:ext>
            </a:extLst>
          </p:cNvPr>
          <p:cNvCxnSpPr>
            <a:cxnSpLocks/>
          </p:cNvCxnSpPr>
          <p:nvPr/>
        </p:nvCxnSpPr>
        <p:spPr>
          <a:xfrm flipV="1">
            <a:off x="8935345" y="4961159"/>
            <a:ext cx="2319753" cy="4393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4435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7355E-7DE4-059D-321C-53A83C29A17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FCDD2E8-D7E4-3056-6F72-AABE937F3D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6760" y="891999"/>
            <a:ext cx="9838479" cy="5903087"/>
          </a:xfrm>
          <a:prstGeom prst="rect">
            <a:avLst/>
          </a:prstGeom>
        </p:spPr>
      </p:pic>
      <p:sp>
        <p:nvSpPr>
          <p:cNvPr id="4" name="Slide Number Placeholder 3">
            <a:extLst>
              <a:ext uri="{FF2B5EF4-FFF2-40B4-BE49-F238E27FC236}">
                <a16:creationId xmlns:a16="http://schemas.microsoft.com/office/drawing/2014/main" id="{BE5DA81B-64F6-6025-5FC8-62D725548583}"/>
              </a:ext>
            </a:extLst>
          </p:cNvPr>
          <p:cNvSpPr>
            <a:spLocks noGrp="1"/>
          </p:cNvSpPr>
          <p:nvPr>
            <p:ph type="sldNum" sz="quarter" idx="12"/>
          </p:nvPr>
        </p:nvSpPr>
        <p:spPr/>
        <p:txBody>
          <a:bodyPr/>
          <a:lstStyle/>
          <a:p>
            <a:fld id="{AE8FF73E-95BF-4E5E-8039-3219E3426DBA}" type="slidenum">
              <a:rPr lang="en-CA" smtClean="0"/>
              <a:pPr/>
              <a:t>21</a:t>
            </a:fld>
            <a:endParaRPr lang="en-CA" dirty="0"/>
          </a:p>
        </p:txBody>
      </p:sp>
      <p:grpSp>
        <p:nvGrpSpPr>
          <p:cNvPr id="7" name="Group 6">
            <a:extLst>
              <a:ext uri="{FF2B5EF4-FFF2-40B4-BE49-F238E27FC236}">
                <a16:creationId xmlns:a16="http://schemas.microsoft.com/office/drawing/2014/main" id="{F7315894-59EE-A464-8A06-89D8D5E83778}"/>
              </a:ext>
            </a:extLst>
          </p:cNvPr>
          <p:cNvGrpSpPr/>
          <p:nvPr/>
        </p:nvGrpSpPr>
        <p:grpSpPr>
          <a:xfrm>
            <a:off x="991490" y="1654054"/>
            <a:ext cx="10892611" cy="920683"/>
            <a:chOff x="1337858" y="830486"/>
            <a:chExt cx="10892611" cy="920683"/>
          </a:xfrm>
        </p:grpSpPr>
        <p:pic>
          <p:nvPicPr>
            <p:cNvPr id="9" name="Graphic 8" descr="Dim (Medium Sun) with solid fill">
              <a:extLst>
                <a:ext uri="{FF2B5EF4-FFF2-40B4-BE49-F238E27FC236}">
                  <a16:creationId xmlns:a16="http://schemas.microsoft.com/office/drawing/2014/main" id="{09D7D7C0-BBF3-FB90-E04F-6F17E53BE4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16069" y="830486"/>
              <a:ext cx="914400" cy="914400"/>
            </a:xfrm>
            <a:prstGeom prst="rect">
              <a:avLst/>
            </a:prstGeom>
          </p:spPr>
        </p:pic>
        <p:pic>
          <p:nvPicPr>
            <p:cNvPr id="10" name="Graphic 9" descr="Snowflake with solid fill">
              <a:extLst>
                <a:ext uri="{FF2B5EF4-FFF2-40B4-BE49-F238E27FC236}">
                  <a16:creationId xmlns:a16="http://schemas.microsoft.com/office/drawing/2014/main" id="{78638EAE-2D1F-0072-191D-49DFFB504F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37858" y="836769"/>
              <a:ext cx="914400" cy="914400"/>
            </a:xfrm>
            <a:prstGeom prst="rect">
              <a:avLst/>
            </a:prstGeom>
          </p:spPr>
        </p:pic>
      </p:grpSp>
      <p:sp>
        <p:nvSpPr>
          <p:cNvPr id="11" name="Title 10">
            <a:extLst>
              <a:ext uri="{FF2B5EF4-FFF2-40B4-BE49-F238E27FC236}">
                <a16:creationId xmlns:a16="http://schemas.microsoft.com/office/drawing/2014/main" id="{441D88EE-92FD-C70D-D8CC-A9CEDDE4B602}"/>
              </a:ext>
            </a:extLst>
          </p:cNvPr>
          <p:cNvSpPr>
            <a:spLocks noGrp="1"/>
          </p:cNvSpPr>
          <p:nvPr>
            <p:ph type="title"/>
          </p:nvPr>
        </p:nvSpPr>
        <p:spPr>
          <a:xfrm>
            <a:off x="838799" y="174752"/>
            <a:ext cx="10680185" cy="507173"/>
          </a:xfrm>
        </p:spPr>
        <p:txBody>
          <a:bodyPr/>
          <a:lstStyle/>
          <a:p>
            <a:r>
              <a:rPr lang="en-US" sz="4000" dirty="0"/>
              <a:t>Habitat selection is weaker at extreme temperatures</a:t>
            </a:r>
            <a:endParaRPr lang="en-CA" sz="4000" dirty="0"/>
          </a:p>
        </p:txBody>
      </p:sp>
      <p:pic>
        <p:nvPicPr>
          <p:cNvPr id="2" name="Graphic 1" descr="Smiling face with solid fill with solid fill">
            <a:extLst>
              <a:ext uri="{FF2B5EF4-FFF2-40B4-BE49-F238E27FC236}">
                <a16:creationId xmlns:a16="http://schemas.microsoft.com/office/drawing/2014/main" id="{647D742B-9990-73C3-5633-5C3820EEE7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97714" y="805388"/>
            <a:ext cx="609398" cy="609398"/>
          </a:xfrm>
          <a:prstGeom prst="rect">
            <a:avLst/>
          </a:prstGeom>
        </p:spPr>
      </p:pic>
      <p:pic>
        <p:nvPicPr>
          <p:cNvPr id="3" name="Graphic 2" descr="Sad face with solid fill with solid fill">
            <a:extLst>
              <a:ext uri="{FF2B5EF4-FFF2-40B4-BE49-F238E27FC236}">
                <a16:creationId xmlns:a16="http://schemas.microsoft.com/office/drawing/2014/main" id="{95F82B92-C997-ED48-F06A-499672AA65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829" y="805388"/>
            <a:ext cx="609398" cy="609398"/>
          </a:xfrm>
          <a:prstGeom prst="rect">
            <a:avLst/>
          </a:prstGeom>
        </p:spPr>
      </p:pic>
    </p:spTree>
    <p:extLst>
      <p:ext uri="{BB962C8B-B14F-4D97-AF65-F5344CB8AC3E}">
        <p14:creationId xmlns:p14="http://schemas.microsoft.com/office/powerpoint/2010/main" val="213142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48-0C74-195A-4997-6A44A9B4C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67761-9605-05A1-FA4D-AAF3FFCBBC3C}"/>
              </a:ext>
            </a:extLst>
          </p:cNvPr>
          <p:cNvPicPr>
            <a:picLocks noChangeAspect="1"/>
          </p:cNvPicPr>
          <p:nvPr/>
        </p:nvPicPr>
        <p:blipFill>
          <a:blip r:embed="rId3">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sp>
        <p:nvSpPr>
          <p:cNvPr id="4" name="Slide Number Placeholder 3">
            <a:extLst>
              <a:ext uri="{FF2B5EF4-FFF2-40B4-BE49-F238E27FC236}">
                <a16:creationId xmlns:a16="http://schemas.microsoft.com/office/drawing/2014/main" id="{3056A567-D1DE-E6E9-4F16-9638B45900F9}"/>
              </a:ext>
            </a:extLst>
          </p:cNvPr>
          <p:cNvSpPr>
            <a:spLocks noGrp="1"/>
          </p:cNvSpPr>
          <p:nvPr>
            <p:ph type="sldNum" sz="quarter" idx="12"/>
          </p:nvPr>
        </p:nvSpPr>
        <p:spPr/>
        <p:txBody>
          <a:bodyPr/>
          <a:lstStyle/>
          <a:p>
            <a:fld id="{AE8FF73E-95BF-4E5E-8039-3219E3426DBA}" type="slidenum">
              <a:rPr lang="en-CA" smtClean="0"/>
              <a:pPr/>
              <a:t>22</a:t>
            </a:fld>
            <a:endParaRPr lang="en-CA" dirty="0"/>
          </a:p>
        </p:txBody>
      </p:sp>
      <p:grpSp>
        <p:nvGrpSpPr>
          <p:cNvPr id="18" name="Group 17">
            <a:extLst>
              <a:ext uri="{FF2B5EF4-FFF2-40B4-BE49-F238E27FC236}">
                <a16:creationId xmlns:a16="http://schemas.microsoft.com/office/drawing/2014/main" id="{5DF13391-4020-F2D2-2D3C-AB8BF2DD68BE}"/>
              </a:ext>
            </a:extLst>
          </p:cNvPr>
          <p:cNvGrpSpPr/>
          <p:nvPr/>
        </p:nvGrpSpPr>
        <p:grpSpPr>
          <a:xfrm>
            <a:off x="2427348" y="1628422"/>
            <a:ext cx="4954908" cy="4970830"/>
            <a:chOff x="3619146" y="1628422"/>
            <a:chExt cx="4954908" cy="4970830"/>
          </a:xfrm>
        </p:grpSpPr>
        <p:pic>
          <p:nvPicPr>
            <p:cNvPr id="2" name="Picture 1">
              <a:extLst>
                <a:ext uri="{FF2B5EF4-FFF2-40B4-BE49-F238E27FC236}">
                  <a16:creationId xmlns:a16="http://schemas.microsoft.com/office/drawing/2014/main" id="{5AE3EDE0-526E-2968-7D51-4377AD72736F}"/>
                </a:ext>
              </a:extLst>
            </p:cNvPr>
            <p:cNvPicPr>
              <a:picLocks noChangeAspect="1"/>
            </p:cNvPicPr>
            <p:nvPr/>
          </p:nvPicPr>
          <p:blipFill>
            <a:blip r:embed="rId4">
              <a:extLst>
                <a:ext uri="{28A0092B-C50C-407E-A947-70E740481C1C}">
                  <a14:useLocalDpi xmlns:a14="http://schemas.microsoft.com/office/drawing/2010/main" val="0"/>
                </a:ext>
              </a:extLst>
            </a:blip>
            <a:srcRect l="1896" t="4727" r="72150" b="51611"/>
            <a:stretch>
              <a:fillRect/>
            </a:stretch>
          </p:blipFill>
          <p:spPr>
            <a:xfrm>
              <a:off x="3619146" y="1628422"/>
              <a:ext cx="4954908" cy="4636856"/>
            </a:xfrm>
            <a:prstGeom prst="rect">
              <a:avLst/>
            </a:prstGeom>
          </p:spPr>
        </p:pic>
        <p:pic>
          <p:nvPicPr>
            <p:cNvPr id="9" name="Picture 8">
              <a:extLst>
                <a:ext uri="{FF2B5EF4-FFF2-40B4-BE49-F238E27FC236}">
                  <a16:creationId xmlns:a16="http://schemas.microsoft.com/office/drawing/2014/main" id="{5F090D72-2800-3D65-EB6B-98848A24EE52}"/>
                </a:ext>
              </a:extLst>
            </p:cNvPr>
            <p:cNvPicPr>
              <a:picLocks noChangeAspect="1"/>
            </p:cNvPicPr>
            <p:nvPr/>
          </p:nvPicPr>
          <p:blipFill>
            <a:blip r:embed="rId5">
              <a:extLst>
                <a:ext uri="{28A0092B-C50C-407E-A947-70E740481C1C}">
                  <a14:useLocalDpi xmlns:a14="http://schemas.microsoft.com/office/drawing/2010/main" val="0"/>
                </a:ext>
              </a:extLst>
            </a:blip>
            <a:srcRect l="2753" t="96081" r="72390" b="473"/>
            <a:stretch>
              <a:fillRect/>
            </a:stretch>
          </p:blipFill>
          <p:spPr>
            <a:xfrm>
              <a:off x="3727562" y="6234127"/>
              <a:ext cx="4738076" cy="365125"/>
            </a:xfrm>
            <a:prstGeom prst="rect">
              <a:avLst/>
            </a:prstGeom>
          </p:spPr>
        </p:pic>
      </p:grpSp>
      <p:grpSp>
        <p:nvGrpSpPr>
          <p:cNvPr id="14" name="Group 13">
            <a:extLst>
              <a:ext uri="{FF2B5EF4-FFF2-40B4-BE49-F238E27FC236}">
                <a16:creationId xmlns:a16="http://schemas.microsoft.com/office/drawing/2014/main" id="{5DCD6DE3-13D8-F2A7-DBD7-FD5163154BEA}"/>
              </a:ext>
            </a:extLst>
          </p:cNvPr>
          <p:cNvGrpSpPr/>
          <p:nvPr/>
        </p:nvGrpSpPr>
        <p:grpSpPr>
          <a:xfrm>
            <a:off x="92254" y="3346021"/>
            <a:ext cx="2395380" cy="658777"/>
            <a:chOff x="64405" y="3264306"/>
            <a:chExt cx="2395380" cy="658777"/>
          </a:xfrm>
        </p:grpSpPr>
        <p:pic>
          <p:nvPicPr>
            <p:cNvPr id="7" name="Picture 6">
              <a:extLst>
                <a:ext uri="{FF2B5EF4-FFF2-40B4-BE49-F238E27FC236}">
                  <a16:creationId xmlns:a16="http://schemas.microsoft.com/office/drawing/2014/main" id="{6A6FA419-1DC6-26B6-5853-34F527E8FE95}"/>
                </a:ext>
              </a:extLst>
            </p:cNvPr>
            <p:cNvPicPr>
              <a:picLocks noChangeAspect="1"/>
            </p:cNvPicPr>
            <p:nvPr/>
          </p:nvPicPr>
          <p:blipFill>
            <a:blip r:embed="rId6">
              <a:extLst>
                <a:ext uri="{28A0092B-C50C-407E-A947-70E740481C1C}">
                  <a14:useLocalDpi xmlns:a14="http://schemas.microsoft.com/office/drawing/2010/main" val="0"/>
                </a:ext>
              </a:extLst>
            </a:blip>
            <a:srcRect l="268" t="48395" r="98010" b="29107"/>
            <a:stretch>
              <a:fillRect/>
            </a:stretch>
          </p:blipFill>
          <p:spPr>
            <a:xfrm rot="5400000">
              <a:off x="1097401" y="2231310"/>
              <a:ext cx="329388" cy="2395380"/>
            </a:xfrm>
            <a:prstGeom prst="rect">
              <a:avLst/>
            </a:prstGeom>
          </p:spPr>
        </p:pic>
        <p:pic>
          <p:nvPicPr>
            <p:cNvPr id="13" name="Picture 12">
              <a:extLst>
                <a:ext uri="{FF2B5EF4-FFF2-40B4-BE49-F238E27FC236}">
                  <a16:creationId xmlns:a16="http://schemas.microsoft.com/office/drawing/2014/main" id="{B63DA9D6-A3EB-8294-BB80-D9A74B7D4EA8}"/>
                </a:ext>
              </a:extLst>
            </p:cNvPr>
            <p:cNvPicPr>
              <a:picLocks noChangeAspect="1"/>
            </p:cNvPicPr>
            <p:nvPr/>
          </p:nvPicPr>
          <p:blipFill>
            <a:blip r:embed="rId6">
              <a:extLst>
                <a:ext uri="{28A0092B-C50C-407E-A947-70E740481C1C}">
                  <a14:useLocalDpi xmlns:a14="http://schemas.microsoft.com/office/drawing/2010/main" val="0"/>
                </a:ext>
              </a:extLst>
            </a:blip>
            <a:srcRect l="317" t="31817" r="97961" b="51538"/>
            <a:stretch>
              <a:fillRect/>
            </a:stretch>
          </p:blipFill>
          <p:spPr>
            <a:xfrm rot="5400000">
              <a:off x="1188625" y="2872269"/>
              <a:ext cx="329389" cy="1772239"/>
            </a:xfrm>
            <a:prstGeom prst="rect">
              <a:avLst/>
            </a:prstGeom>
          </p:spPr>
        </p:pic>
      </p:grpSp>
      <p:grpSp>
        <p:nvGrpSpPr>
          <p:cNvPr id="10" name="Group 9">
            <a:extLst>
              <a:ext uri="{FF2B5EF4-FFF2-40B4-BE49-F238E27FC236}">
                <a16:creationId xmlns:a16="http://schemas.microsoft.com/office/drawing/2014/main" id="{9B8030F7-07D5-AD23-8B84-5B22F9782DF9}"/>
              </a:ext>
            </a:extLst>
          </p:cNvPr>
          <p:cNvGrpSpPr/>
          <p:nvPr/>
        </p:nvGrpSpPr>
        <p:grpSpPr>
          <a:xfrm>
            <a:off x="7343463" y="1585744"/>
            <a:ext cx="829729" cy="4724408"/>
            <a:chOff x="10668006" y="1311794"/>
            <a:chExt cx="1346516" cy="4724408"/>
          </a:xfrm>
        </p:grpSpPr>
        <p:sp>
          <p:nvSpPr>
            <p:cNvPr id="12" name="TextBox 11">
              <a:extLst>
                <a:ext uri="{FF2B5EF4-FFF2-40B4-BE49-F238E27FC236}">
                  <a16:creationId xmlns:a16="http://schemas.microsoft.com/office/drawing/2014/main" id="{3080DA3A-83E9-5A3B-9A1F-DD2C18D214F9}"/>
                </a:ext>
              </a:extLst>
            </p:cNvPr>
            <p:cNvSpPr txBox="1"/>
            <p:nvPr/>
          </p:nvSpPr>
          <p:spPr>
            <a:xfrm>
              <a:off x="10668006" y="5666870"/>
              <a:ext cx="1315656" cy="369332"/>
            </a:xfrm>
            <a:prstGeom prst="rect">
              <a:avLst/>
            </a:prstGeom>
            <a:noFill/>
          </p:spPr>
          <p:txBody>
            <a:bodyPr wrap="square" rtlCol="0">
              <a:spAutoFit/>
            </a:bodyPr>
            <a:lstStyle/>
            <a:p>
              <a:r>
                <a:rPr lang="en-US" dirty="0"/>
                <a:t>Dislike</a:t>
              </a:r>
              <a:endParaRPr lang="en-CA" dirty="0"/>
            </a:p>
          </p:txBody>
        </p:sp>
        <p:sp>
          <p:nvSpPr>
            <p:cNvPr id="11" name="TextBox 10">
              <a:extLst>
                <a:ext uri="{FF2B5EF4-FFF2-40B4-BE49-F238E27FC236}">
                  <a16:creationId xmlns:a16="http://schemas.microsoft.com/office/drawing/2014/main" id="{614C46A3-511B-96CB-9C85-B6955BEB4862}"/>
                </a:ext>
              </a:extLst>
            </p:cNvPr>
            <p:cNvSpPr txBox="1"/>
            <p:nvPr/>
          </p:nvSpPr>
          <p:spPr>
            <a:xfrm>
              <a:off x="10698866" y="1311794"/>
              <a:ext cx="1315656" cy="369332"/>
            </a:xfrm>
            <a:prstGeom prst="rect">
              <a:avLst/>
            </a:prstGeom>
            <a:noFill/>
          </p:spPr>
          <p:txBody>
            <a:bodyPr wrap="square" rtlCol="0">
              <a:spAutoFit/>
            </a:bodyPr>
            <a:lstStyle/>
            <a:p>
              <a:r>
                <a:rPr lang="en-US" dirty="0"/>
                <a:t>Like</a:t>
              </a:r>
              <a:endParaRPr lang="en-CA" dirty="0"/>
            </a:p>
          </p:txBody>
        </p:sp>
      </p:grpSp>
      <p:sp>
        <p:nvSpPr>
          <p:cNvPr id="16" name="Title 10">
            <a:extLst>
              <a:ext uri="{FF2B5EF4-FFF2-40B4-BE49-F238E27FC236}">
                <a16:creationId xmlns:a16="http://schemas.microsoft.com/office/drawing/2014/main" id="{9F01D5B3-B993-23D5-6894-B09E56805510}"/>
              </a:ext>
            </a:extLst>
          </p:cNvPr>
          <p:cNvSpPr>
            <a:spLocks noGrp="1"/>
          </p:cNvSpPr>
          <p:nvPr>
            <p:ph type="title"/>
          </p:nvPr>
        </p:nvSpPr>
        <p:spPr>
          <a:xfrm>
            <a:off x="838800" y="174752"/>
            <a:ext cx="10515600" cy="507173"/>
          </a:xfrm>
        </p:spPr>
        <p:txBody>
          <a:bodyPr/>
          <a:lstStyle/>
          <a:p>
            <a:r>
              <a:rPr lang="en-US" sz="4000" dirty="0"/>
              <a:t>Annual averages may not change much…</a:t>
            </a:r>
            <a:endParaRPr lang="en-CA" sz="4000" dirty="0"/>
          </a:p>
        </p:txBody>
      </p:sp>
      <p:pic>
        <p:nvPicPr>
          <p:cNvPr id="5" name="Graphic 4" descr="Smiling face with solid fill with solid fill">
            <a:extLst>
              <a:ext uri="{FF2B5EF4-FFF2-40B4-BE49-F238E27FC236}">
                <a16:creationId xmlns:a16="http://schemas.microsoft.com/office/drawing/2014/main" id="{98F2696C-342C-AD50-7D35-DDF06B5B63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07672197-666B-4BB4-FD12-E457F57669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2724" y="4537123"/>
            <a:ext cx="914400" cy="914400"/>
          </a:xfrm>
          <a:prstGeom prst="rect">
            <a:avLst/>
          </a:prstGeom>
        </p:spPr>
      </p:pic>
    </p:spTree>
    <p:extLst>
      <p:ext uri="{BB962C8B-B14F-4D97-AF65-F5344CB8AC3E}">
        <p14:creationId xmlns:p14="http://schemas.microsoft.com/office/powerpoint/2010/main" val="1446340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5AB96-94C6-7C94-125F-76D4300246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796E8-9C95-DCD8-8CE2-70D43C97D21C}"/>
              </a:ext>
            </a:extLst>
          </p:cNvPr>
          <p:cNvSpPr>
            <a:spLocks noGrp="1"/>
          </p:cNvSpPr>
          <p:nvPr>
            <p:ph type="sldNum" sz="quarter" idx="12"/>
          </p:nvPr>
        </p:nvSpPr>
        <p:spPr/>
        <p:txBody>
          <a:bodyPr/>
          <a:lstStyle/>
          <a:p>
            <a:fld id="{AE8FF73E-95BF-4E5E-8039-3219E3426DBA}" type="slidenum">
              <a:rPr lang="en-CA" smtClean="0"/>
              <a:pPr/>
              <a:t>23</a:t>
            </a:fld>
            <a:endParaRPr lang="en-CA" dirty="0"/>
          </a:p>
        </p:txBody>
      </p:sp>
      <p:sp>
        <p:nvSpPr>
          <p:cNvPr id="5" name="Title 4">
            <a:extLst>
              <a:ext uri="{FF2B5EF4-FFF2-40B4-BE49-F238E27FC236}">
                <a16:creationId xmlns:a16="http://schemas.microsoft.com/office/drawing/2014/main" id="{A6AC51AA-0704-7ECC-597C-3DDB5E175C28}"/>
              </a:ext>
            </a:extLst>
          </p:cNvPr>
          <p:cNvSpPr>
            <a:spLocks noGrp="1"/>
          </p:cNvSpPr>
          <p:nvPr>
            <p:ph type="title"/>
          </p:nvPr>
        </p:nvSpPr>
        <p:spPr>
          <a:xfrm>
            <a:off x="838800" y="173736"/>
            <a:ext cx="10515600" cy="316800"/>
          </a:xfrm>
        </p:spPr>
        <p:txBody>
          <a:bodyPr>
            <a:noAutofit/>
          </a:bodyPr>
          <a:lstStyle/>
          <a:p>
            <a:r>
              <a:rPr lang="en-US" sz="4000" dirty="0"/>
              <a:t>Worse scenarios result in wider range of RSS</a:t>
            </a:r>
            <a:endParaRPr lang="en-CA" sz="4000" dirty="0"/>
          </a:p>
        </p:txBody>
      </p:sp>
      <p:pic>
        <p:nvPicPr>
          <p:cNvPr id="16" name="Picture 15">
            <a:extLst>
              <a:ext uri="{FF2B5EF4-FFF2-40B4-BE49-F238E27FC236}">
                <a16:creationId xmlns:a16="http://schemas.microsoft.com/office/drawing/2014/main" id="{24F235F8-C044-7A60-2C84-2C065392EC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000" y="977982"/>
            <a:ext cx="11305864" cy="5652931"/>
          </a:xfrm>
          <a:prstGeom prst="rect">
            <a:avLst/>
          </a:prstGeom>
        </p:spPr>
      </p:pic>
      <p:pic>
        <p:nvPicPr>
          <p:cNvPr id="2" name="Graphic 1" descr="Smiling face with solid fill with solid fill">
            <a:extLst>
              <a:ext uri="{FF2B5EF4-FFF2-40B4-BE49-F238E27FC236}">
                <a16:creationId xmlns:a16="http://schemas.microsoft.com/office/drawing/2014/main" id="{A3ADBBDB-7935-2423-A1A6-5C34050A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9557" y="1118401"/>
            <a:ext cx="914400" cy="914400"/>
          </a:xfrm>
          <a:prstGeom prst="rect">
            <a:avLst/>
          </a:prstGeom>
        </p:spPr>
      </p:pic>
      <p:pic>
        <p:nvPicPr>
          <p:cNvPr id="3" name="Graphic 2" descr="Sad face with solid fill with solid fill">
            <a:extLst>
              <a:ext uri="{FF2B5EF4-FFF2-40B4-BE49-F238E27FC236}">
                <a16:creationId xmlns:a16="http://schemas.microsoft.com/office/drawing/2014/main" id="{E1B4A2BE-1C0A-948E-FC30-5CABC021D1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0781" y="2880064"/>
            <a:ext cx="914400" cy="914400"/>
          </a:xfrm>
          <a:prstGeom prst="rect">
            <a:avLst/>
          </a:prstGeom>
        </p:spPr>
      </p:pic>
    </p:spTree>
    <p:extLst>
      <p:ext uri="{BB962C8B-B14F-4D97-AF65-F5344CB8AC3E}">
        <p14:creationId xmlns:p14="http://schemas.microsoft.com/office/powerpoint/2010/main" val="2779656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D73B-6F0E-801E-1A46-54E119C82A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0A2C2F-FF30-244B-CFAA-5D1407CB0B9E}"/>
              </a:ext>
            </a:extLst>
          </p:cNvPr>
          <p:cNvSpPr>
            <a:spLocks noGrp="1"/>
          </p:cNvSpPr>
          <p:nvPr>
            <p:ph type="title"/>
          </p:nvPr>
        </p:nvSpPr>
        <p:spPr/>
        <p:txBody>
          <a:bodyPr>
            <a:normAutofit/>
          </a:bodyPr>
          <a:lstStyle/>
          <a:p>
            <a:r>
              <a:rPr lang="en-CA" dirty="0"/>
              <a:t>Predators also affect movement behavior</a:t>
            </a:r>
          </a:p>
        </p:txBody>
      </p:sp>
      <p:sp>
        <p:nvSpPr>
          <p:cNvPr id="4" name="Slide Number Placeholder 3">
            <a:extLst>
              <a:ext uri="{FF2B5EF4-FFF2-40B4-BE49-F238E27FC236}">
                <a16:creationId xmlns:a16="http://schemas.microsoft.com/office/drawing/2014/main" id="{DCC65C9D-AC43-DF7F-6E53-B33F4323934D}"/>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24</a:t>
            </a:fld>
            <a:endParaRPr lang="en-CA" dirty="0"/>
          </a:p>
        </p:txBody>
      </p:sp>
      <p:sp>
        <p:nvSpPr>
          <p:cNvPr id="3" name="Graphic 11">
            <a:extLst>
              <a:ext uri="{FF2B5EF4-FFF2-40B4-BE49-F238E27FC236}">
                <a16:creationId xmlns:a16="http://schemas.microsoft.com/office/drawing/2014/main" id="{93FB2CE5-457E-023C-0173-6186EB090C7E}"/>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2532B641-F00E-FAEF-E31B-E574AF8AE498}"/>
              </a:ext>
            </a:extLst>
          </p:cNvPr>
          <p:cNvGrpSpPr/>
          <p:nvPr/>
        </p:nvGrpSpPr>
        <p:grpSpPr>
          <a:xfrm>
            <a:off x="1669835" y="1083674"/>
            <a:ext cx="3330920" cy="1647376"/>
            <a:chOff x="838800" y="872204"/>
            <a:chExt cx="4558338" cy="2254421"/>
          </a:xfrm>
          <a:solidFill>
            <a:srgbClr val="C00000"/>
          </a:solidFill>
        </p:grpSpPr>
        <p:sp>
          <p:nvSpPr>
            <p:cNvPr id="2" name="Graphic 13">
              <a:extLst>
                <a:ext uri="{FF2B5EF4-FFF2-40B4-BE49-F238E27FC236}">
                  <a16:creationId xmlns:a16="http://schemas.microsoft.com/office/drawing/2014/main" id="{4AA72F7D-A02F-7296-8AF2-28349DA683BD}"/>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grpFill/>
            <a:ln w="19050" cap="flat">
              <a:solidFill>
                <a:schemeClr val="tx1"/>
              </a:solid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F815215A-46EB-0054-269D-A1C0039F525D}"/>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grpFill/>
            <a:ln w="19050" cap="flat">
              <a:solidFill>
                <a:schemeClr val="tx1"/>
              </a:solid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BB7A55BF-9B8B-0A75-69FC-A208CC3EE066}"/>
                </a:ext>
              </a:extLst>
            </p:cNvPr>
            <p:cNvCxnSpPr>
              <a:cxnSpLocks/>
            </p:cNvCxnSpPr>
            <p:nvPr/>
          </p:nvCxnSpPr>
          <p:spPr>
            <a:xfrm>
              <a:off x="2880423" y="2420900"/>
              <a:ext cx="2516715" cy="705725"/>
            </a:xfrm>
            <a:prstGeom prst="straightConnector1">
              <a:avLst/>
            </a:prstGeom>
            <a:grp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6FA269A-2AF9-09F1-3DC3-621A160AF56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F57AB8BC-DFB8-679B-91A0-B855BD955137}"/>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875817F0-D75B-D9B3-7662-C14A31FA7F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B3F55743-9E64-2F2D-9A48-E65ED40AAB1A}"/>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10B2256-1270-EEA5-40B1-5FFBDF5FDF79}"/>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4EE70BB0-497D-9CD0-6527-6264C87F8F0A}"/>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AEBFC7B-20CB-D58B-D184-2C22268F165A}"/>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9508042B-18CB-3E13-8EE1-705DF0916F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8ECBE461-F966-201D-609F-A92A3051A0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C5FD9AC5-0ACF-7BD8-65D8-7FB1E02430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08993B45-DC8E-F626-F120-3068BC7C91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579F1D83-5EB9-AF32-CBA2-B7E3CCB0F190}"/>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8" name="Group 27">
            <a:extLst>
              <a:ext uri="{FF2B5EF4-FFF2-40B4-BE49-F238E27FC236}">
                <a16:creationId xmlns:a16="http://schemas.microsoft.com/office/drawing/2014/main" id="{7F698FFD-2B88-28E8-394E-ED8AB30AFAB8}"/>
              </a:ext>
            </a:extLst>
          </p:cNvPr>
          <p:cNvGrpSpPr/>
          <p:nvPr/>
        </p:nvGrpSpPr>
        <p:grpSpPr>
          <a:xfrm>
            <a:off x="5452987" y="3750128"/>
            <a:ext cx="1278174" cy="2805641"/>
            <a:chOff x="5145574" y="3842181"/>
            <a:chExt cx="1278174" cy="2805641"/>
          </a:xfrm>
        </p:grpSpPr>
        <p:grpSp>
          <p:nvGrpSpPr>
            <p:cNvPr id="29" name="Group 28">
              <a:extLst>
                <a:ext uri="{FF2B5EF4-FFF2-40B4-BE49-F238E27FC236}">
                  <a16:creationId xmlns:a16="http://schemas.microsoft.com/office/drawing/2014/main" id="{5C9DB3F1-3D8A-4B23-290B-4B891F39126A}"/>
                </a:ext>
              </a:extLst>
            </p:cNvPr>
            <p:cNvGrpSpPr/>
            <p:nvPr/>
          </p:nvGrpSpPr>
          <p:grpSpPr>
            <a:xfrm>
              <a:off x="5145574" y="5369648"/>
              <a:ext cx="1278174" cy="1278174"/>
              <a:chOff x="3262572" y="4919188"/>
              <a:chExt cx="789110" cy="789109"/>
            </a:xfrm>
          </p:grpSpPr>
          <p:sp>
            <p:nvSpPr>
              <p:cNvPr id="31" name="Oval 30">
                <a:extLst>
                  <a:ext uri="{FF2B5EF4-FFF2-40B4-BE49-F238E27FC236}">
                    <a16:creationId xmlns:a16="http://schemas.microsoft.com/office/drawing/2014/main" id="{198A7E0E-D0DF-B5C4-E585-B118C152DB63}"/>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3" name="Graphic 32" descr="Thermometer with solid fill">
                <a:extLst>
                  <a:ext uri="{FF2B5EF4-FFF2-40B4-BE49-F238E27FC236}">
                    <a16:creationId xmlns:a16="http://schemas.microsoft.com/office/drawing/2014/main" id="{5118873E-1CE9-6BCE-580C-12B439AC55C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70389" y="4927006"/>
                <a:ext cx="773472" cy="773471"/>
              </a:xfrm>
              <a:prstGeom prst="rect">
                <a:avLst/>
              </a:prstGeom>
            </p:spPr>
          </p:pic>
        </p:grpSp>
        <p:cxnSp>
          <p:nvCxnSpPr>
            <p:cNvPr id="30" name="Straight Arrow Connector 29">
              <a:extLst>
                <a:ext uri="{FF2B5EF4-FFF2-40B4-BE49-F238E27FC236}">
                  <a16:creationId xmlns:a16="http://schemas.microsoft.com/office/drawing/2014/main" id="{F95E94D0-3629-E836-7AEE-683AEBB3D3DB}"/>
                </a:ext>
              </a:extLst>
            </p:cNvPr>
            <p:cNvCxnSpPr>
              <a:cxnSpLocks/>
            </p:cNvCxnSpPr>
            <p:nvPr/>
          </p:nvCxnSpPr>
          <p:spPr>
            <a:xfrm flipV="1">
              <a:off x="5784658" y="3842181"/>
              <a:ext cx="0" cy="137119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9BA5C807-6249-F318-84DC-D7CE2FD3185F}"/>
              </a:ext>
            </a:extLst>
          </p:cNvPr>
          <p:cNvCxnSpPr>
            <a:cxnSpLocks/>
          </p:cNvCxnSpPr>
          <p:nvPr/>
        </p:nvCxnSpPr>
        <p:spPr>
          <a:xfrm flipV="1">
            <a:off x="6922438" y="5443136"/>
            <a:ext cx="2490255" cy="4605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FB4E1-2BD1-3667-A493-E217238AF359}"/>
              </a:ext>
            </a:extLst>
          </p:cNvPr>
          <p:cNvCxnSpPr>
            <a:cxnSpLocks/>
          </p:cNvCxnSpPr>
          <p:nvPr/>
        </p:nvCxnSpPr>
        <p:spPr>
          <a:xfrm flipV="1">
            <a:off x="6718493" y="2453644"/>
            <a:ext cx="2590810" cy="291135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2B3C70-088E-7C36-0FEA-FBD977084957}"/>
              </a:ext>
            </a:extLst>
          </p:cNvPr>
          <p:cNvCxnSpPr>
            <a:cxnSpLocks/>
          </p:cNvCxnSpPr>
          <p:nvPr/>
        </p:nvCxnSpPr>
        <p:spPr>
          <a:xfrm flipH="1" flipV="1">
            <a:off x="3577820" y="5443136"/>
            <a:ext cx="1732144" cy="60786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7ACF28-F38E-9659-B29D-4D0CCB303BF5}"/>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6795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668E-107E-0C6F-88BB-2779AE1A9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A44731-86FF-96F8-8449-13EB13CB85BF}"/>
              </a:ext>
            </a:extLst>
          </p:cNvPr>
          <p:cNvPicPr>
            <a:picLocks noChangeAspect="1"/>
          </p:cNvPicPr>
          <p:nvPr/>
        </p:nvPicPr>
        <p:blipFill rotWithShape="1">
          <a:blip r:embed="rId3">
            <a:extLst>
              <a:ext uri="{28A0092B-C50C-407E-A947-70E740481C1C}">
                <a14:useLocalDpi xmlns:a14="http://schemas.microsoft.com/office/drawing/2010/main" val="0"/>
              </a:ext>
            </a:extLst>
          </a:blip>
          <a:srcRect r="6702"/>
          <a:stretch/>
        </p:blipFill>
        <p:spPr>
          <a:xfrm>
            <a:off x="923180" y="0"/>
            <a:ext cx="11304842" cy="6866242"/>
          </a:xfrm>
          <a:prstGeom prst="rect">
            <a:avLst/>
          </a:prstGeom>
        </p:spPr>
      </p:pic>
      <p:sp>
        <p:nvSpPr>
          <p:cNvPr id="4" name="Slide Number Placeholder 3">
            <a:extLst>
              <a:ext uri="{FF2B5EF4-FFF2-40B4-BE49-F238E27FC236}">
                <a16:creationId xmlns:a16="http://schemas.microsoft.com/office/drawing/2014/main" id="{3AF0932C-795C-B6F4-4DD5-7BEED4617E82}"/>
              </a:ext>
            </a:extLst>
          </p:cNvPr>
          <p:cNvSpPr>
            <a:spLocks noGrp="1"/>
          </p:cNvSpPr>
          <p:nvPr>
            <p:ph type="sldNum" sz="quarter" idx="12"/>
          </p:nvPr>
        </p:nvSpPr>
        <p:spPr/>
        <p:txBody>
          <a:bodyPr/>
          <a:lstStyle/>
          <a:p>
            <a:fld id="{AE8FF73E-95BF-4E5E-8039-3219E3426DBA}" type="slidenum">
              <a:rPr lang="en-CA" smtClean="0"/>
              <a:pPr/>
              <a:t>25</a:t>
            </a:fld>
            <a:endParaRPr lang="en-CA" dirty="0"/>
          </a:p>
        </p:txBody>
      </p:sp>
      <p:sp>
        <p:nvSpPr>
          <p:cNvPr id="6" name="TextBox 5">
            <a:extLst>
              <a:ext uri="{FF2B5EF4-FFF2-40B4-BE49-F238E27FC236}">
                <a16:creationId xmlns:a16="http://schemas.microsoft.com/office/drawing/2014/main" id="{21D99F3F-B22D-C739-330E-B3CA0F342E84}"/>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E8F29875-F842-ECDF-7A6C-8A1E781C71CE}"/>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C2F7E62-2FF4-68E5-AAF5-BECCFE533EE2}"/>
              </a:ext>
            </a:extLst>
          </p:cNvPr>
          <p:cNvGrpSpPr/>
          <p:nvPr/>
        </p:nvGrpSpPr>
        <p:grpSpPr>
          <a:xfrm>
            <a:off x="6154876" y="681038"/>
            <a:ext cx="5810254" cy="6014184"/>
            <a:chOff x="6154876" y="681038"/>
            <a:chExt cx="5810254" cy="6014184"/>
          </a:xfrm>
        </p:grpSpPr>
        <p:sp>
          <p:nvSpPr>
            <p:cNvPr id="8" name="Graphic 13">
              <a:extLst>
                <a:ext uri="{FF2B5EF4-FFF2-40B4-BE49-F238E27FC236}">
                  <a16:creationId xmlns:a16="http://schemas.microsoft.com/office/drawing/2014/main" id="{C9F8BB50-D5DF-5125-3BDE-B67B8C7B6110}"/>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9BDB5C25-81E8-10D6-7C16-C681EC8FCF60}"/>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D79CA4A0-F5CD-16FF-750E-22F96F2970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88FDB564-6C3A-0C66-0002-0CAFF017CD9F}"/>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6DBFD654-27AF-324E-1457-621482F59AA4}"/>
                </a:ext>
              </a:extLst>
            </p:cNvPr>
            <p:cNvSpPr/>
            <p:nvPr/>
          </p:nvSpPr>
          <p:spPr>
            <a:xfrm flipV="1">
              <a:off x="7699554" y="5310432"/>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1EB1D494-B2BB-449C-B735-3F6825959D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4746DAF7-1742-4F75-A90C-D2B64D811C37}"/>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10FCCA31-F5F9-AD0C-7876-FF6C41A7BD98}"/>
              </a:ext>
            </a:extLst>
          </p:cNvPr>
          <p:cNvPicPr>
            <a:picLocks noChangeAspect="1"/>
          </p:cNvPicPr>
          <p:nvPr/>
        </p:nvPicPr>
        <p:blipFill rotWithShape="1">
          <a:blip r:embed="rId3">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46CC8BDF-D097-CBDF-6C9E-46392CE2B214}"/>
              </a:ext>
            </a:extLst>
          </p:cNvPr>
          <p:cNvSpPr/>
          <p:nvPr/>
        </p:nvSpPr>
        <p:spPr>
          <a:xfrm>
            <a:off x="5854617" y="184107"/>
            <a:ext cx="4031952" cy="279229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05713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pic>
        <p:nvPicPr>
          <p:cNvPr id="26" name="Picture 25" descr="A screenshot of a graph&#10;&#10;AI-generated content may be incorrect.">
            <a:extLst>
              <a:ext uri="{FF2B5EF4-FFF2-40B4-BE49-F238E27FC236}">
                <a16:creationId xmlns:a16="http://schemas.microsoft.com/office/drawing/2014/main" id="{EABF72A2-E113-8A33-5733-2CFD87AF7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00" y="1273411"/>
            <a:ext cx="11882600" cy="4753040"/>
          </a:xfrm>
          <a:prstGeom prst="rect">
            <a:avLst/>
          </a:prstGeom>
        </p:spPr>
      </p:pic>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CA" dirty="0"/>
              <a:t>Wolves respond to heat similarly to caribou</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26</a:t>
            </a:fld>
            <a:endParaRPr lang="en-CA" dirty="0"/>
          </a:p>
        </p:txBody>
      </p:sp>
      <p:sp>
        <p:nvSpPr>
          <p:cNvPr id="21" name="Graphic 11">
            <a:extLst>
              <a:ext uri="{FF2B5EF4-FFF2-40B4-BE49-F238E27FC236}">
                <a16:creationId xmlns:a16="http://schemas.microsoft.com/office/drawing/2014/main" id="{25A53CFC-317E-6C0A-1EEF-BF413F8B92FE}"/>
              </a:ext>
            </a:extLst>
          </p:cNvPr>
          <p:cNvSpPr/>
          <p:nvPr/>
        </p:nvSpPr>
        <p:spPr>
          <a:xfrm flipV="1">
            <a:off x="1297726" y="5642153"/>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2" name="Graphic 13">
            <a:extLst>
              <a:ext uri="{FF2B5EF4-FFF2-40B4-BE49-F238E27FC236}">
                <a16:creationId xmlns:a16="http://schemas.microsoft.com/office/drawing/2014/main" id="{184884C8-DE78-3C7A-566F-E4224E1C874B}"/>
              </a:ext>
            </a:extLst>
          </p:cNvPr>
          <p:cNvSpPr/>
          <p:nvPr/>
        </p:nvSpPr>
        <p:spPr>
          <a:xfrm flipH="1" flipV="1">
            <a:off x="3636603" y="5751552"/>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C6F2B3D1-21BE-E0B2-0BE4-38B62A492EA7}"/>
              </a:ext>
            </a:extLst>
          </p:cNvPr>
          <p:cNvSpPr/>
          <p:nvPr/>
        </p:nvSpPr>
        <p:spPr>
          <a:xfrm flipV="1">
            <a:off x="7217373" y="5641249"/>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4" name="Graphic 13">
            <a:extLst>
              <a:ext uri="{FF2B5EF4-FFF2-40B4-BE49-F238E27FC236}">
                <a16:creationId xmlns:a16="http://schemas.microsoft.com/office/drawing/2014/main" id="{8C18F3EC-09CC-B35A-7A55-7E9220FD3EEF}"/>
              </a:ext>
            </a:extLst>
          </p:cNvPr>
          <p:cNvSpPr/>
          <p:nvPr/>
        </p:nvSpPr>
        <p:spPr>
          <a:xfrm flipH="1" flipV="1">
            <a:off x="9556250" y="5750648"/>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6" name="Rectangle 15">
            <a:extLst>
              <a:ext uri="{FF2B5EF4-FFF2-40B4-BE49-F238E27FC236}">
                <a16:creationId xmlns:a16="http://schemas.microsoft.com/office/drawing/2014/main" id="{31B22BC6-AC2E-7A47-2398-F924E4591A5C}"/>
              </a:ext>
            </a:extLst>
          </p:cNvPr>
          <p:cNvSpPr/>
          <p:nvPr/>
        </p:nvSpPr>
        <p:spPr>
          <a:xfrm>
            <a:off x="1884032" y="2466232"/>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E1DC21-06B8-EAC9-64EE-C3460496BEE6}"/>
              </a:ext>
            </a:extLst>
          </p:cNvPr>
          <p:cNvSpPr/>
          <p:nvPr/>
        </p:nvSpPr>
        <p:spPr>
          <a:xfrm>
            <a:off x="2903668" y="2466231"/>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E2D1506C-2B6C-8944-CE52-C2894CD47E63}"/>
              </a:ext>
            </a:extLst>
          </p:cNvPr>
          <p:cNvSpPr/>
          <p:nvPr/>
        </p:nvSpPr>
        <p:spPr>
          <a:xfrm>
            <a:off x="10982659" y="2453957"/>
            <a:ext cx="943470" cy="3024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1DA5D65-E5C2-A314-504D-8296210680DF}"/>
              </a:ext>
            </a:extLst>
          </p:cNvPr>
          <p:cNvSpPr/>
          <p:nvPr/>
        </p:nvSpPr>
        <p:spPr>
          <a:xfrm>
            <a:off x="8253010" y="2466230"/>
            <a:ext cx="1093508" cy="302494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0A078232-25F3-1388-90A6-F6DC71826B64}"/>
              </a:ext>
            </a:extLst>
          </p:cNvPr>
          <p:cNvSpPr/>
          <p:nvPr/>
        </p:nvSpPr>
        <p:spPr>
          <a:xfrm>
            <a:off x="4656894" y="2466231"/>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27">
            <a:extLst>
              <a:ext uri="{FF2B5EF4-FFF2-40B4-BE49-F238E27FC236}">
                <a16:creationId xmlns:a16="http://schemas.microsoft.com/office/drawing/2014/main" id="{8B2F0795-FD53-31C0-7A9E-C0BDE8085D6B}"/>
              </a:ext>
            </a:extLst>
          </p:cNvPr>
          <p:cNvSpPr/>
          <p:nvPr/>
        </p:nvSpPr>
        <p:spPr>
          <a:xfrm>
            <a:off x="5510833" y="2466230"/>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Graphic 28" descr="Clock with solid fill">
            <a:extLst>
              <a:ext uri="{FF2B5EF4-FFF2-40B4-BE49-F238E27FC236}">
                <a16:creationId xmlns:a16="http://schemas.microsoft.com/office/drawing/2014/main" id="{FFC0E942-E0F3-AF4B-3253-5E5C5715E8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955" y="1293738"/>
            <a:ext cx="912118" cy="912116"/>
          </a:xfrm>
          <a:prstGeom prst="rect">
            <a:avLst/>
          </a:prstGeom>
        </p:spPr>
      </p:pic>
      <p:pic>
        <p:nvPicPr>
          <p:cNvPr id="30" name="Graphic 29" descr="Daily calendar with solid fill">
            <a:extLst>
              <a:ext uri="{FF2B5EF4-FFF2-40B4-BE49-F238E27FC236}">
                <a16:creationId xmlns:a16="http://schemas.microsoft.com/office/drawing/2014/main" id="{A7512AC1-7077-2F4F-04C6-20014CF3C8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25182" y="1273411"/>
            <a:ext cx="912118" cy="912116"/>
          </a:xfrm>
          <a:prstGeom prst="rect">
            <a:avLst/>
          </a:prstGeom>
        </p:spPr>
      </p:pic>
    </p:spTree>
    <p:custDataLst>
      <p:tags r:id="rId1"/>
    </p:custDataLst>
    <p:extLst>
      <p:ext uri="{BB962C8B-B14F-4D97-AF65-F5344CB8AC3E}">
        <p14:creationId xmlns:p14="http://schemas.microsoft.com/office/powerpoint/2010/main" val="196811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9" grpId="0" animBg="1"/>
      <p:bldP spid="20" grpId="0" animBg="1"/>
      <p:bldP spid="27" grpId="0" animBg="1"/>
      <p:bldP spid="27" grpId="1" animBg="1"/>
      <p:bldP spid="28" grpId="0" animBg="1"/>
      <p:bldP spid="2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C66-F709-D111-1A34-5B442330CCC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4505AC3-86CB-A327-6BE1-347E8D5DE4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6760" y="728495"/>
            <a:ext cx="9838479" cy="5903086"/>
          </a:xfrm>
          <a:prstGeom prst="rect">
            <a:avLst/>
          </a:prstGeom>
          <a:solidFill>
            <a:srgbClr val="C00000"/>
          </a:solidFill>
        </p:spPr>
      </p:pic>
      <p:sp>
        <p:nvSpPr>
          <p:cNvPr id="4" name="Slide Number Placeholder 3">
            <a:extLst>
              <a:ext uri="{FF2B5EF4-FFF2-40B4-BE49-F238E27FC236}">
                <a16:creationId xmlns:a16="http://schemas.microsoft.com/office/drawing/2014/main" id="{BF1B86E6-8456-CCDA-F169-78ED87D1D929}"/>
              </a:ext>
            </a:extLst>
          </p:cNvPr>
          <p:cNvSpPr>
            <a:spLocks noGrp="1"/>
          </p:cNvSpPr>
          <p:nvPr>
            <p:ph type="sldNum" sz="quarter" idx="12"/>
          </p:nvPr>
        </p:nvSpPr>
        <p:spPr/>
        <p:txBody>
          <a:bodyPr/>
          <a:lstStyle/>
          <a:p>
            <a:fld id="{AE8FF73E-95BF-4E5E-8039-3219E3426DBA}" type="slidenum">
              <a:rPr lang="en-CA" smtClean="0"/>
              <a:pPr/>
              <a:t>27</a:t>
            </a:fld>
            <a:endParaRPr lang="en-CA" dirty="0"/>
          </a:p>
        </p:txBody>
      </p:sp>
      <p:sp>
        <p:nvSpPr>
          <p:cNvPr id="11" name="Title 10">
            <a:extLst>
              <a:ext uri="{FF2B5EF4-FFF2-40B4-BE49-F238E27FC236}">
                <a16:creationId xmlns:a16="http://schemas.microsoft.com/office/drawing/2014/main" id="{6F5EE9CB-4A33-33A7-FE6A-C78A524BA2A5}"/>
              </a:ext>
            </a:extLst>
          </p:cNvPr>
          <p:cNvSpPr>
            <a:spLocks noGrp="1"/>
          </p:cNvSpPr>
          <p:nvPr>
            <p:ph type="title"/>
          </p:nvPr>
        </p:nvSpPr>
        <p:spPr/>
        <p:txBody>
          <a:bodyPr/>
          <a:lstStyle/>
          <a:p>
            <a:r>
              <a:rPr lang="en-US" sz="4000" dirty="0"/>
              <a:t>Habitat selection depends on temperature</a:t>
            </a:r>
            <a:endParaRPr lang="en-CA" sz="4000" dirty="0"/>
          </a:p>
        </p:txBody>
      </p:sp>
      <p:sp>
        <p:nvSpPr>
          <p:cNvPr id="12" name="Graphic 13">
            <a:extLst>
              <a:ext uri="{FF2B5EF4-FFF2-40B4-BE49-F238E27FC236}">
                <a16:creationId xmlns:a16="http://schemas.microsoft.com/office/drawing/2014/main" id="{A7BF2861-7818-CA09-A6D5-338EE6B50713}"/>
              </a:ext>
            </a:extLst>
          </p:cNvPr>
          <p:cNvSpPr/>
          <p:nvPr/>
        </p:nvSpPr>
        <p:spPr>
          <a:xfrm flipH="1" flipV="1">
            <a:off x="1782267" y="728495"/>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grpSp>
        <p:nvGrpSpPr>
          <p:cNvPr id="13" name="Group 12">
            <a:extLst>
              <a:ext uri="{FF2B5EF4-FFF2-40B4-BE49-F238E27FC236}">
                <a16:creationId xmlns:a16="http://schemas.microsoft.com/office/drawing/2014/main" id="{97224506-5BA5-4B01-D417-22B3734214EE}"/>
              </a:ext>
            </a:extLst>
          </p:cNvPr>
          <p:cNvGrpSpPr/>
          <p:nvPr/>
        </p:nvGrpSpPr>
        <p:grpSpPr>
          <a:xfrm>
            <a:off x="991490" y="1490550"/>
            <a:ext cx="10892611" cy="920683"/>
            <a:chOff x="1337858" y="830486"/>
            <a:chExt cx="10892611" cy="920683"/>
          </a:xfrm>
        </p:grpSpPr>
        <p:pic>
          <p:nvPicPr>
            <p:cNvPr id="14" name="Graphic 13" descr="Dim (Medium Sun) with solid fill">
              <a:extLst>
                <a:ext uri="{FF2B5EF4-FFF2-40B4-BE49-F238E27FC236}">
                  <a16:creationId xmlns:a16="http://schemas.microsoft.com/office/drawing/2014/main" id="{F8CDDCED-65B1-E32D-E1EF-295BDD78F3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16069" y="830486"/>
              <a:ext cx="914400" cy="914400"/>
            </a:xfrm>
            <a:prstGeom prst="rect">
              <a:avLst/>
            </a:prstGeom>
          </p:spPr>
        </p:pic>
        <p:pic>
          <p:nvPicPr>
            <p:cNvPr id="15" name="Graphic 14" descr="Snowflake with solid fill">
              <a:extLst>
                <a:ext uri="{FF2B5EF4-FFF2-40B4-BE49-F238E27FC236}">
                  <a16:creationId xmlns:a16="http://schemas.microsoft.com/office/drawing/2014/main" id="{A59ED6DB-B86C-00F7-1F1E-2A5EC964C7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37858" y="836769"/>
              <a:ext cx="914400" cy="914400"/>
            </a:xfrm>
            <a:prstGeom prst="rect">
              <a:avLst/>
            </a:prstGeom>
          </p:spPr>
        </p:pic>
      </p:grpSp>
      <p:sp>
        <p:nvSpPr>
          <p:cNvPr id="16" name="Rectangle 15">
            <a:extLst>
              <a:ext uri="{FF2B5EF4-FFF2-40B4-BE49-F238E27FC236}">
                <a16:creationId xmlns:a16="http://schemas.microsoft.com/office/drawing/2014/main" id="{FE9B1136-DBF9-6D8B-1C3C-3CB5BCD81D06}"/>
              </a:ext>
            </a:extLst>
          </p:cNvPr>
          <p:cNvSpPr/>
          <p:nvPr/>
        </p:nvSpPr>
        <p:spPr>
          <a:xfrm>
            <a:off x="4909530" y="2027962"/>
            <a:ext cx="2957992" cy="270762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427339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F58-ABDF-E6ED-7F28-9EE9549E2ED8}"/>
            </a:ext>
          </a:extLst>
        </p:cNvPr>
        <p:cNvGrpSpPr/>
        <p:nvPr/>
      </p:nvGrpSpPr>
      <p:grpSpPr>
        <a:xfrm>
          <a:off x="0" y="0"/>
          <a:ext cx="0" cy="0"/>
          <a:chOff x="0" y="0"/>
          <a:chExt cx="0" cy="0"/>
        </a:xfrm>
      </p:grpSpPr>
      <p:sp>
        <p:nvSpPr>
          <p:cNvPr id="83" name="Content Placeholder 5">
            <a:extLst>
              <a:ext uri="{FF2B5EF4-FFF2-40B4-BE49-F238E27FC236}">
                <a16:creationId xmlns:a16="http://schemas.microsoft.com/office/drawing/2014/main" id="{3510C130-2911-63FD-D6F4-9E63ACA8C0EF}"/>
              </a:ext>
            </a:extLst>
          </p:cNvPr>
          <p:cNvSpPr>
            <a:spLocks noGrp="1"/>
          </p:cNvSpPr>
          <p:nvPr>
            <p:ph idx="1"/>
          </p:nvPr>
        </p:nvSpPr>
        <p:spPr>
          <a:xfrm>
            <a:off x="838199" y="1089151"/>
            <a:ext cx="10566271" cy="5087811"/>
          </a:xfrm>
        </p:spPr>
        <p:txBody>
          <a:bodyPr anchor="ctr">
            <a:normAutofit/>
          </a:bodyPr>
          <a:lstStyle/>
          <a:p>
            <a:pPr marL="0" indent="0">
              <a:buNone/>
            </a:pPr>
            <a:endParaRPr lang="en-US" dirty="0"/>
          </a:p>
          <a:p>
            <a:r>
              <a:rPr lang="en-US" dirty="0"/>
              <a:t>Caribou avoid wolf habitat</a:t>
            </a:r>
          </a:p>
          <a:p>
            <a:r>
              <a:rPr lang="en-US" dirty="0"/>
              <a:t>Lower RSS at extreme</a:t>
            </a:r>
            <a:br>
              <a:rPr lang="en-US" dirty="0"/>
            </a:br>
            <a:r>
              <a:rPr lang="en-US" dirty="0"/>
              <a:t>temperatures:</a:t>
            </a:r>
          </a:p>
          <a:p>
            <a:pPr lvl="1"/>
            <a:r>
              <a:rPr lang="en-US" dirty="0"/>
              <a:t>Hot summers = lower risk?</a:t>
            </a:r>
          </a:p>
          <a:p>
            <a:pPr lvl="1"/>
            <a:r>
              <a:rPr lang="en-US" dirty="0"/>
              <a:t>Warm winters = higher risk?</a:t>
            </a:r>
          </a:p>
        </p:txBody>
      </p:sp>
      <p:pic>
        <p:nvPicPr>
          <p:cNvPr id="9" name="Picture 8" descr="A screenshot of a computer generated image&#10;&#10;AI-generated content may be incorrect.">
            <a:extLst>
              <a:ext uri="{FF2B5EF4-FFF2-40B4-BE49-F238E27FC236}">
                <a16:creationId xmlns:a16="http://schemas.microsoft.com/office/drawing/2014/main" id="{FE3A77A9-2828-0C37-E3DC-25ACB6441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924" y="754840"/>
            <a:ext cx="7018633" cy="6103160"/>
          </a:xfrm>
          <a:prstGeom prst="rect">
            <a:avLst/>
          </a:prstGeom>
        </p:spPr>
      </p:pic>
      <p:sp>
        <p:nvSpPr>
          <p:cNvPr id="4" name="Slide Number Placeholder 3">
            <a:extLst>
              <a:ext uri="{FF2B5EF4-FFF2-40B4-BE49-F238E27FC236}">
                <a16:creationId xmlns:a16="http://schemas.microsoft.com/office/drawing/2014/main" id="{EC45A756-0E03-791F-8420-CDBF243EBDDD}"/>
              </a:ext>
            </a:extLst>
          </p:cNvPr>
          <p:cNvSpPr>
            <a:spLocks noGrp="1"/>
          </p:cNvSpPr>
          <p:nvPr>
            <p:ph type="sldNum" sz="quarter" idx="12"/>
          </p:nvPr>
        </p:nvSpPr>
        <p:spPr/>
        <p:txBody>
          <a:bodyPr/>
          <a:lstStyle/>
          <a:p>
            <a:fld id="{AE8FF73E-95BF-4E5E-8039-3219E3426DBA}" type="slidenum">
              <a:rPr lang="en-CA" smtClean="0"/>
              <a:pPr/>
              <a:t>28</a:t>
            </a:fld>
            <a:endParaRPr lang="en-CA" dirty="0"/>
          </a:p>
        </p:txBody>
      </p:sp>
      <p:sp>
        <p:nvSpPr>
          <p:cNvPr id="11" name="Title 10">
            <a:extLst>
              <a:ext uri="{FF2B5EF4-FFF2-40B4-BE49-F238E27FC236}">
                <a16:creationId xmlns:a16="http://schemas.microsoft.com/office/drawing/2014/main" id="{342DB798-8E7D-29FB-20C0-BF88242D3766}"/>
              </a:ext>
            </a:extLst>
          </p:cNvPr>
          <p:cNvSpPr>
            <a:spLocks noGrp="1"/>
          </p:cNvSpPr>
          <p:nvPr>
            <p:ph type="title"/>
          </p:nvPr>
        </p:nvSpPr>
        <p:spPr/>
        <p:txBody>
          <a:bodyPr/>
          <a:lstStyle/>
          <a:p>
            <a:r>
              <a:rPr lang="en-US" sz="4000" dirty="0"/>
              <a:t>Encounter rates depend on temperature</a:t>
            </a:r>
            <a:endParaRPr lang="en-CA" sz="4000" dirty="0"/>
          </a:p>
        </p:txBody>
      </p:sp>
      <p:sp>
        <p:nvSpPr>
          <p:cNvPr id="14" name="Graphic 11">
            <a:extLst>
              <a:ext uri="{FF2B5EF4-FFF2-40B4-BE49-F238E27FC236}">
                <a16:creationId xmlns:a16="http://schemas.microsoft.com/office/drawing/2014/main" id="{F06CB28E-7A58-6235-C255-7AEE0ECBE7FE}"/>
              </a:ext>
            </a:extLst>
          </p:cNvPr>
          <p:cNvSpPr/>
          <p:nvPr/>
        </p:nvSpPr>
        <p:spPr>
          <a:xfrm flipV="1">
            <a:off x="4381602" y="687175"/>
            <a:ext cx="978966" cy="97852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5" name="Graphic 13">
            <a:extLst>
              <a:ext uri="{FF2B5EF4-FFF2-40B4-BE49-F238E27FC236}">
                <a16:creationId xmlns:a16="http://schemas.microsoft.com/office/drawing/2014/main" id="{9F0E29B3-4970-8C54-8E25-6EDB778DDADA}"/>
              </a:ext>
            </a:extLst>
          </p:cNvPr>
          <p:cNvSpPr/>
          <p:nvPr/>
        </p:nvSpPr>
        <p:spPr>
          <a:xfrm flipH="1" flipV="1">
            <a:off x="4233740" y="5766214"/>
            <a:ext cx="998672" cy="91703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711832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E8CE-07BC-0EFA-43F8-578EC4C802C7}"/>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7E49C3D9-61B7-1C6B-4828-4F5B56C4F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09" y="724340"/>
            <a:ext cx="11885182" cy="5942592"/>
          </a:xfrm>
          <a:prstGeom prst="rect">
            <a:avLst/>
          </a:prstGeom>
        </p:spPr>
      </p:pic>
      <p:sp>
        <p:nvSpPr>
          <p:cNvPr id="4" name="Slide Number Placeholder 3">
            <a:extLst>
              <a:ext uri="{FF2B5EF4-FFF2-40B4-BE49-F238E27FC236}">
                <a16:creationId xmlns:a16="http://schemas.microsoft.com/office/drawing/2014/main" id="{C6F47D14-DCF7-25BE-B2B8-D5F0942E1376}"/>
              </a:ext>
            </a:extLst>
          </p:cNvPr>
          <p:cNvSpPr>
            <a:spLocks noGrp="1"/>
          </p:cNvSpPr>
          <p:nvPr>
            <p:ph type="sldNum" sz="quarter" idx="12"/>
          </p:nvPr>
        </p:nvSpPr>
        <p:spPr/>
        <p:txBody>
          <a:bodyPr/>
          <a:lstStyle/>
          <a:p>
            <a:fld id="{AE8FF73E-95BF-4E5E-8039-3219E3426DBA}" type="slidenum">
              <a:rPr lang="en-CA" smtClean="0"/>
              <a:pPr/>
              <a:t>29</a:t>
            </a:fld>
            <a:endParaRPr lang="en-CA" dirty="0"/>
          </a:p>
        </p:txBody>
      </p:sp>
      <p:sp>
        <p:nvSpPr>
          <p:cNvPr id="11" name="Title 10">
            <a:extLst>
              <a:ext uri="{FF2B5EF4-FFF2-40B4-BE49-F238E27FC236}">
                <a16:creationId xmlns:a16="http://schemas.microsoft.com/office/drawing/2014/main" id="{4CA5E4A4-7F9F-4070-0082-F839E98BC08C}"/>
              </a:ext>
            </a:extLst>
          </p:cNvPr>
          <p:cNvSpPr>
            <a:spLocks noGrp="1"/>
          </p:cNvSpPr>
          <p:nvPr>
            <p:ph type="title"/>
          </p:nvPr>
        </p:nvSpPr>
        <p:spPr>
          <a:xfrm>
            <a:off x="838799" y="174752"/>
            <a:ext cx="10969677" cy="507173"/>
          </a:xfrm>
        </p:spPr>
        <p:txBody>
          <a:bodyPr/>
          <a:lstStyle/>
          <a:p>
            <a:r>
              <a:rPr lang="en-US" sz="4000" dirty="0"/>
              <a:t>Species adapt their movement rates differently</a:t>
            </a:r>
            <a:endParaRPr lang="en-CA" sz="4000" dirty="0"/>
          </a:p>
        </p:txBody>
      </p:sp>
      <p:sp>
        <p:nvSpPr>
          <p:cNvPr id="2" name="Graphic 11">
            <a:extLst>
              <a:ext uri="{FF2B5EF4-FFF2-40B4-BE49-F238E27FC236}">
                <a16:creationId xmlns:a16="http://schemas.microsoft.com/office/drawing/2014/main" id="{23362B4F-DBA9-2B2E-8998-793ED1AED7A0}"/>
              </a:ext>
            </a:extLst>
          </p:cNvPr>
          <p:cNvSpPr/>
          <p:nvPr/>
        </p:nvSpPr>
        <p:spPr>
          <a:xfrm flipV="1">
            <a:off x="1143827"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741768A3-F31E-DB69-4DFA-C8F83E093A74}"/>
              </a:ext>
            </a:extLst>
          </p:cNvPr>
          <p:cNvSpPr/>
          <p:nvPr/>
        </p:nvSpPr>
        <p:spPr>
          <a:xfrm flipH="1" flipV="1">
            <a:off x="10869989" y="794774"/>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96DCDF3D-993C-DE42-9833-BEE10EA5F662}"/>
              </a:ext>
            </a:extLst>
          </p:cNvPr>
          <p:cNvSpPr/>
          <p:nvPr/>
        </p:nvSpPr>
        <p:spPr>
          <a:xfrm flipH="1">
            <a:off x="7989512" y="94560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B422F001-0E8E-C508-0258-65ACC3E93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4900" y="3061280"/>
            <a:ext cx="561100" cy="574568"/>
          </a:xfrm>
          <a:prstGeom prst="rect">
            <a:avLst/>
          </a:prstGeom>
        </p:spPr>
      </p:pic>
      <p:sp>
        <p:nvSpPr>
          <p:cNvPr id="8" name="Graphic 2">
            <a:extLst>
              <a:ext uri="{FF2B5EF4-FFF2-40B4-BE49-F238E27FC236}">
                <a16:creationId xmlns:a16="http://schemas.microsoft.com/office/drawing/2014/main" id="{B7A95996-EDE5-F5D1-3DE6-BDA2A2B9EB85}"/>
              </a:ext>
            </a:extLst>
          </p:cNvPr>
          <p:cNvSpPr/>
          <p:nvPr/>
        </p:nvSpPr>
        <p:spPr>
          <a:xfrm flipV="1">
            <a:off x="3794329" y="99690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92C8B979-A925-DBAC-E763-F18095E36FC9}"/>
              </a:ext>
            </a:extLst>
          </p:cNvPr>
          <p:cNvSpPr/>
          <p:nvPr/>
        </p:nvSpPr>
        <p:spPr>
          <a:xfrm flipV="1">
            <a:off x="9269472" y="915875"/>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2A6BABDC-4F6B-36CD-9233-B5620426C25A}"/>
              </a:ext>
            </a:extLst>
          </p:cNvPr>
          <p:cNvSpPr/>
          <p:nvPr/>
        </p:nvSpPr>
        <p:spPr>
          <a:xfrm flipV="1">
            <a:off x="2817170"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2" name="Rectangle 51">
            <a:extLst>
              <a:ext uri="{FF2B5EF4-FFF2-40B4-BE49-F238E27FC236}">
                <a16:creationId xmlns:a16="http://schemas.microsoft.com/office/drawing/2014/main" id="{D117B605-01C2-FD23-8C8F-8F71882AA420}"/>
              </a:ext>
            </a:extLst>
          </p:cNvPr>
          <p:cNvSpPr/>
          <p:nvPr/>
        </p:nvSpPr>
        <p:spPr>
          <a:xfrm>
            <a:off x="3896940"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0126DF31-2D55-3C05-8F81-ABC46073910B}"/>
              </a:ext>
            </a:extLst>
          </p:cNvPr>
          <p:cNvSpPr/>
          <p:nvPr/>
        </p:nvSpPr>
        <p:spPr>
          <a:xfrm>
            <a:off x="7160761"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77102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0FE36-DFD3-4A2F-96F8-19818A6F073F}"/>
              </a:ext>
            </a:extLst>
          </p:cNvPr>
          <p:cNvSpPr>
            <a:spLocks noGrp="1"/>
          </p:cNvSpPr>
          <p:nvPr>
            <p:ph type="title"/>
          </p:nvPr>
        </p:nvSpPr>
        <p:spPr>
          <a:xfrm>
            <a:off x="536114" y="174752"/>
            <a:ext cx="11120972" cy="711200"/>
          </a:xfrm>
        </p:spPr>
        <p:txBody>
          <a:bodyPr>
            <a:noAutofit/>
          </a:bodyPr>
          <a:lstStyle/>
          <a:p>
            <a:r>
              <a:rPr lang="en-US" dirty="0"/>
              <a:t>The Land before Edmonton: Amiskwaciy</a:t>
            </a:r>
          </a:p>
        </p:txBody>
      </p:sp>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p:txBody>
          <a:bodyPr>
            <a:normAutofit/>
          </a:bodyPr>
          <a:lstStyle/>
          <a:p>
            <a:pPr marL="0" indent="0">
              <a:buNone/>
            </a:pPr>
            <a:endParaRPr lang="en-US" dirty="0"/>
          </a:p>
          <a:p>
            <a:pPr marL="0" indent="0">
              <a:buNone/>
            </a:pPr>
            <a:r>
              <a:rPr lang="en-US" dirty="0" err="1"/>
              <a:t>Amiskwaciy</a:t>
            </a:r>
            <a:r>
              <a:rPr lang="en-US" dirty="0"/>
              <a:t> (Cree for “Beaver Hills”):</a:t>
            </a:r>
          </a:p>
          <a:p>
            <a:pPr lvl="1"/>
            <a:r>
              <a:rPr lang="en-US" dirty="0"/>
              <a:t>Inhabited by the Nehiyawak (Cree), Stoney Nakoda,</a:t>
            </a:r>
          </a:p>
          <a:p>
            <a:pPr marL="457200" lvl="1" indent="0">
              <a:buNone/>
            </a:pPr>
            <a:r>
              <a:rPr lang="en-US" dirty="0"/>
              <a:t>    Niitsítpi (Blackfoot), Tsuut’ina, and Michif (Métis) Peoples</a:t>
            </a:r>
          </a:p>
          <a:p>
            <a:pPr marL="0" indent="0">
              <a:buNone/>
            </a:pPr>
            <a:endParaRPr lang="en-US" dirty="0"/>
          </a:p>
          <a:p>
            <a:pPr marL="0" indent="0">
              <a:buNone/>
            </a:pPr>
            <a:endParaRPr lang="en-US" dirty="0"/>
          </a:p>
          <a:p>
            <a:pPr marL="0" indent="0">
              <a:buNone/>
            </a:pPr>
            <a:r>
              <a:rPr lang="en-US" dirty="0"/>
              <a:t>During late 1700s:</a:t>
            </a:r>
          </a:p>
          <a:p>
            <a:pPr lvl="1"/>
            <a:r>
              <a:rPr lang="en-US" dirty="0"/>
              <a:t>Was a coveted fur-trading location</a:t>
            </a:r>
          </a:p>
          <a:p>
            <a:pPr lvl="1"/>
            <a:r>
              <a:rPr lang="en-US" dirty="0"/>
              <a:t>Hudson's Bay Company built Fort Edmonton,</a:t>
            </a:r>
          </a:p>
          <a:p>
            <a:pPr lvl="2"/>
            <a:r>
              <a:rPr lang="en-US" dirty="0"/>
              <a:t>AKA </a:t>
            </a:r>
            <a:r>
              <a:rPr lang="en-US" dirty="0" err="1"/>
              <a:t>Amiskwaciywâskahikan</a:t>
            </a:r>
            <a:r>
              <a:rPr lang="en-US" dirty="0"/>
              <a:t> (“Beaver Hills House”)</a:t>
            </a:r>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3</a:t>
            </a:fld>
            <a:endParaRPr lang="en-CA" dirty="0"/>
          </a:p>
        </p:txBody>
      </p:sp>
      <p:pic>
        <p:nvPicPr>
          <p:cNvPr id="3" name="Picture 2">
            <a:extLst>
              <a:ext uri="{FF2B5EF4-FFF2-40B4-BE49-F238E27FC236}">
                <a16:creationId xmlns:a16="http://schemas.microsoft.com/office/drawing/2014/main" id="{91979142-BA6C-4FE7-8235-AE3D5D1A2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148" y="2555896"/>
            <a:ext cx="3549437" cy="3549437"/>
          </a:xfrm>
          <a:prstGeom prst="rect">
            <a:avLst/>
          </a:prstGeom>
        </p:spPr>
      </p:pic>
    </p:spTree>
    <p:extLst>
      <p:ext uri="{BB962C8B-B14F-4D97-AF65-F5344CB8AC3E}">
        <p14:creationId xmlns:p14="http://schemas.microsoft.com/office/powerpoint/2010/main" val="20760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E21B-1210-A4AC-DC25-6941B4B7D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9D41-5333-0F99-2BD3-AE7E914803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48396"/>
            <a:ext cx="12192000" cy="5573484"/>
          </a:xfrm>
          <a:prstGeom prst="rect">
            <a:avLst/>
          </a:prstGeom>
        </p:spPr>
      </p:pic>
      <p:sp>
        <p:nvSpPr>
          <p:cNvPr id="4" name="Slide Number Placeholder 3">
            <a:extLst>
              <a:ext uri="{FF2B5EF4-FFF2-40B4-BE49-F238E27FC236}">
                <a16:creationId xmlns:a16="http://schemas.microsoft.com/office/drawing/2014/main" id="{15A54876-CBD3-2398-0445-2AB5B5660643}"/>
              </a:ext>
            </a:extLst>
          </p:cNvPr>
          <p:cNvSpPr>
            <a:spLocks noGrp="1"/>
          </p:cNvSpPr>
          <p:nvPr>
            <p:ph type="sldNum" sz="quarter" idx="12"/>
          </p:nvPr>
        </p:nvSpPr>
        <p:spPr/>
        <p:txBody>
          <a:bodyPr/>
          <a:lstStyle/>
          <a:p>
            <a:fld id="{AE8FF73E-95BF-4E5E-8039-3219E3426DBA}" type="slidenum">
              <a:rPr lang="en-CA" smtClean="0"/>
              <a:pPr/>
              <a:t>30</a:t>
            </a:fld>
            <a:endParaRPr lang="en-CA" dirty="0"/>
          </a:p>
        </p:txBody>
      </p:sp>
      <p:sp>
        <p:nvSpPr>
          <p:cNvPr id="11" name="Title 10">
            <a:extLst>
              <a:ext uri="{FF2B5EF4-FFF2-40B4-BE49-F238E27FC236}">
                <a16:creationId xmlns:a16="http://schemas.microsoft.com/office/drawing/2014/main" id="{96D9F31D-DD4F-8F1B-EA4F-F73F5133F04C}"/>
              </a:ext>
            </a:extLst>
          </p:cNvPr>
          <p:cNvSpPr>
            <a:spLocks noGrp="1"/>
          </p:cNvSpPr>
          <p:nvPr>
            <p:ph type="title"/>
          </p:nvPr>
        </p:nvSpPr>
        <p:spPr>
          <a:xfrm>
            <a:off x="838800" y="174752"/>
            <a:ext cx="10921232" cy="507173"/>
          </a:xfrm>
        </p:spPr>
        <p:txBody>
          <a:bodyPr/>
          <a:lstStyle/>
          <a:p>
            <a:r>
              <a:rPr lang="en-US" sz="4000" dirty="0"/>
              <a:t>Species alter their habitat selection differently</a:t>
            </a:r>
            <a:endParaRPr lang="en-CA" sz="4000" dirty="0"/>
          </a:p>
        </p:txBody>
      </p:sp>
      <p:sp>
        <p:nvSpPr>
          <p:cNvPr id="2" name="Graphic 11">
            <a:extLst>
              <a:ext uri="{FF2B5EF4-FFF2-40B4-BE49-F238E27FC236}">
                <a16:creationId xmlns:a16="http://schemas.microsoft.com/office/drawing/2014/main" id="{F19DCE25-50EF-8D89-F561-39DF91CC3981}"/>
              </a:ext>
            </a:extLst>
          </p:cNvPr>
          <p:cNvSpPr/>
          <p:nvPr/>
        </p:nvSpPr>
        <p:spPr>
          <a:xfrm flipV="1">
            <a:off x="1143827"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B5948220-5F68-9609-A2B5-FFADFEE934F2}"/>
              </a:ext>
            </a:extLst>
          </p:cNvPr>
          <p:cNvSpPr/>
          <p:nvPr/>
        </p:nvSpPr>
        <p:spPr>
          <a:xfrm flipH="1" flipV="1">
            <a:off x="10869989" y="887915"/>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D65EC6EA-310D-46EA-362B-87F1BB7E91B4}"/>
              </a:ext>
            </a:extLst>
          </p:cNvPr>
          <p:cNvSpPr/>
          <p:nvPr/>
        </p:nvSpPr>
        <p:spPr>
          <a:xfrm flipH="1">
            <a:off x="7998795" y="103686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65807F7D-DB4C-2BC9-EE19-65EFA1ACB2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66192" y="2467308"/>
            <a:ext cx="561100" cy="574568"/>
          </a:xfrm>
          <a:prstGeom prst="rect">
            <a:avLst/>
          </a:prstGeom>
        </p:spPr>
      </p:pic>
      <p:sp>
        <p:nvSpPr>
          <p:cNvPr id="8" name="Graphic 2">
            <a:extLst>
              <a:ext uri="{FF2B5EF4-FFF2-40B4-BE49-F238E27FC236}">
                <a16:creationId xmlns:a16="http://schemas.microsoft.com/office/drawing/2014/main" id="{CBA2C895-F5F5-8019-D689-5DA4D7F8E783}"/>
              </a:ext>
            </a:extLst>
          </p:cNvPr>
          <p:cNvSpPr/>
          <p:nvPr/>
        </p:nvSpPr>
        <p:spPr>
          <a:xfrm flipV="1">
            <a:off x="3893265" y="109020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0BD9A689-C8A4-CC04-BD25-4367B90E5B55}"/>
              </a:ext>
            </a:extLst>
          </p:cNvPr>
          <p:cNvSpPr/>
          <p:nvPr/>
        </p:nvSpPr>
        <p:spPr>
          <a:xfrm flipV="1">
            <a:off x="9269472" y="1004374"/>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E3A9B1BA-960E-130A-DE4D-5E615165F290}"/>
              </a:ext>
            </a:extLst>
          </p:cNvPr>
          <p:cNvSpPr/>
          <p:nvPr/>
        </p:nvSpPr>
        <p:spPr>
          <a:xfrm flipV="1">
            <a:off x="2817170"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3631534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D082-4E6A-0831-3FC0-7F9E4FCEE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C90910-C145-23C6-F60A-7E507F1A6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0" y="778883"/>
            <a:ext cx="10691320" cy="5942592"/>
          </a:xfrm>
          <a:prstGeom prst="rect">
            <a:avLst/>
          </a:prstGeom>
        </p:spPr>
      </p:pic>
      <p:sp>
        <p:nvSpPr>
          <p:cNvPr id="4" name="Slide Number Placeholder 3">
            <a:extLst>
              <a:ext uri="{FF2B5EF4-FFF2-40B4-BE49-F238E27FC236}">
                <a16:creationId xmlns:a16="http://schemas.microsoft.com/office/drawing/2014/main" id="{635781DD-C2B5-1E85-B962-7B1B563686F8}"/>
              </a:ext>
            </a:extLst>
          </p:cNvPr>
          <p:cNvSpPr>
            <a:spLocks noGrp="1"/>
          </p:cNvSpPr>
          <p:nvPr>
            <p:ph type="sldNum" sz="quarter" idx="12"/>
          </p:nvPr>
        </p:nvSpPr>
        <p:spPr/>
        <p:txBody>
          <a:bodyPr/>
          <a:lstStyle/>
          <a:p>
            <a:fld id="{AE8FF73E-95BF-4E5E-8039-3219E3426DBA}" type="slidenum">
              <a:rPr lang="en-CA" smtClean="0"/>
              <a:pPr/>
              <a:t>31</a:t>
            </a:fld>
            <a:endParaRPr lang="en-CA" dirty="0"/>
          </a:p>
        </p:txBody>
      </p:sp>
      <p:sp>
        <p:nvSpPr>
          <p:cNvPr id="11" name="Title 10">
            <a:extLst>
              <a:ext uri="{FF2B5EF4-FFF2-40B4-BE49-F238E27FC236}">
                <a16:creationId xmlns:a16="http://schemas.microsoft.com/office/drawing/2014/main" id="{7EA18DE2-6FDF-4503-E88E-74C15859B62C}"/>
              </a:ext>
            </a:extLst>
          </p:cNvPr>
          <p:cNvSpPr>
            <a:spLocks noGrp="1"/>
          </p:cNvSpPr>
          <p:nvPr>
            <p:ph type="title"/>
          </p:nvPr>
        </p:nvSpPr>
        <p:spPr/>
        <p:txBody>
          <a:bodyPr/>
          <a:lstStyle/>
          <a:p>
            <a:r>
              <a:rPr lang="en-US" sz="4000" dirty="0"/>
              <a:t>Species will adapt their movement rates differently</a:t>
            </a:r>
            <a:endParaRPr lang="en-CA" sz="4000" dirty="0"/>
          </a:p>
        </p:txBody>
      </p:sp>
      <p:sp>
        <p:nvSpPr>
          <p:cNvPr id="2" name="Rectangle 1">
            <a:extLst>
              <a:ext uri="{FF2B5EF4-FFF2-40B4-BE49-F238E27FC236}">
                <a16:creationId xmlns:a16="http://schemas.microsoft.com/office/drawing/2014/main" id="{2E7BC68C-480B-6024-F85A-E74C06A8C316}"/>
              </a:ext>
            </a:extLst>
          </p:cNvPr>
          <p:cNvSpPr/>
          <p:nvPr/>
        </p:nvSpPr>
        <p:spPr>
          <a:xfrm>
            <a:off x="1199016"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D43AA85-A7E8-6D30-B0B0-7CC1CCE3AD4A}"/>
              </a:ext>
            </a:extLst>
          </p:cNvPr>
          <p:cNvSpPr/>
          <p:nvPr/>
        </p:nvSpPr>
        <p:spPr>
          <a:xfrm>
            <a:off x="3755501"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211A79E-F3A5-993E-0EE6-D1A87CCF3E55}"/>
              </a:ext>
            </a:extLst>
          </p:cNvPr>
          <p:cNvSpPr/>
          <p:nvPr/>
        </p:nvSpPr>
        <p:spPr>
          <a:xfrm>
            <a:off x="6311986" y="778883"/>
            <a:ext cx="5042414"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Graphic 11">
            <a:extLst>
              <a:ext uri="{FF2B5EF4-FFF2-40B4-BE49-F238E27FC236}">
                <a16:creationId xmlns:a16="http://schemas.microsoft.com/office/drawing/2014/main" id="{8AB4E867-DC55-321A-D346-633A87D5731A}"/>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8" name="Graphic 13">
            <a:extLst>
              <a:ext uri="{FF2B5EF4-FFF2-40B4-BE49-F238E27FC236}">
                <a16:creationId xmlns:a16="http://schemas.microsoft.com/office/drawing/2014/main" id="{F9A8F892-91BF-FF69-54D0-87FA07CE20FE}"/>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9" name="Graphic 5">
            <a:extLst>
              <a:ext uri="{FF2B5EF4-FFF2-40B4-BE49-F238E27FC236}">
                <a16:creationId xmlns:a16="http://schemas.microsoft.com/office/drawing/2014/main" id="{DE2DC9AC-F534-A75F-7313-7FF2EBC2E519}"/>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0" name="Graphic 9">
            <a:extLst>
              <a:ext uri="{FF2B5EF4-FFF2-40B4-BE49-F238E27FC236}">
                <a16:creationId xmlns:a16="http://schemas.microsoft.com/office/drawing/2014/main" id="{F7ECA147-C652-7718-B786-1F62B8B8F9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1202" y="1071485"/>
            <a:ext cx="561100" cy="574568"/>
          </a:xfrm>
          <a:prstGeom prst="rect">
            <a:avLst/>
          </a:prstGeom>
        </p:spPr>
      </p:pic>
      <p:sp>
        <p:nvSpPr>
          <p:cNvPr id="12" name="Graphic 2">
            <a:extLst>
              <a:ext uri="{FF2B5EF4-FFF2-40B4-BE49-F238E27FC236}">
                <a16:creationId xmlns:a16="http://schemas.microsoft.com/office/drawing/2014/main" id="{319512B3-F960-AC38-B86E-E35561E0122C}"/>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3" name="Graphic 1">
            <a:extLst>
              <a:ext uri="{FF2B5EF4-FFF2-40B4-BE49-F238E27FC236}">
                <a16:creationId xmlns:a16="http://schemas.microsoft.com/office/drawing/2014/main" id="{6891FD95-9F80-C213-34BF-537A4D40336D}"/>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4" name="Graphic 11">
            <a:extLst>
              <a:ext uri="{FF2B5EF4-FFF2-40B4-BE49-F238E27FC236}">
                <a16:creationId xmlns:a16="http://schemas.microsoft.com/office/drawing/2014/main" id="{970C6DD9-F2F9-68BF-2F1C-77299EE09D89}"/>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26502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3288-1C37-4FA5-7D22-6A2C83735B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E105B2-42C9-21AA-5E34-29F561AD49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0" y="778883"/>
            <a:ext cx="10691320" cy="5942591"/>
          </a:xfrm>
          <a:prstGeom prst="rect">
            <a:avLst/>
          </a:prstGeom>
        </p:spPr>
      </p:pic>
      <p:sp>
        <p:nvSpPr>
          <p:cNvPr id="4" name="Slide Number Placeholder 3">
            <a:extLst>
              <a:ext uri="{FF2B5EF4-FFF2-40B4-BE49-F238E27FC236}">
                <a16:creationId xmlns:a16="http://schemas.microsoft.com/office/drawing/2014/main" id="{C76C06DE-8BAE-73F8-2B73-E03897C86EE3}"/>
              </a:ext>
            </a:extLst>
          </p:cNvPr>
          <p:cNvSpPr>
            <a:spLocks noGrp="1"/>
          </p:cNvSpPr>
          <p:nvPr>
            <p:ph type="sldNum" sz="quarter" idx="12"/>
          </p:nvPr>
        </p:nvSpPr>
        <p:spPr/>
        <p:txBody>
          <a:bodyPr/>
          <a:lstStyle/>
          <a:p>
            <a:fld id="{AE8FF73E-95BF-4E5E-8039-3219E3426DBA}" type="slidenum">
              <a:rPr lang="en-CA" smtClean="0"/>
              <a:pPr/>
              <a:t>32</a:t>
            </a:fld>
            <a:endParaRPr lang="en-CA" dirty="0"/>
          </a:p>
        </p:txBody>
      </p:sp>
      <p:sp>
        <p:nvSpPr>
          <p:cNvPr id="11" name="Title 10">
            <a:extLst>
              <a:ext uri="{FF2B5EF4-FFF2-40B4-BE49-F238E27FC236}">
                <a16:creationId xmlns:a16="http://schemas.microsoft.com/office/drawing/2014/main" id="{3C1B4AE4-25DC-4D68-29E5-94D0F6C6B866}"/>
              </a:ext>
            </a:extLst>
          </p:cNvPr>
          <p:cNvSpPr>
            <a:spLocks noGrp="1"/>
          </p:cNvSpPr>
          <p:nvPr>
            <p:ph type="title"/>
          </p:nvPr>
        </p:nvSpPr>
        <p:spPr>
          <a:xfrm>
            <a:off x="838800" y="174752"/>
            <a:ext cx="11041200" cy="507173"/>
          </a:xfrm>
        </p:spPr>
        <p:txBody>
          <a:bodyPr/>
          <a:lstStyle/>
          <a:p>
            <a:r>
              <a:rPr lang="en-US" sz="4000" dirty="0"/>
              <a:t>Species will adapt their habitat selection differently</a:t>
            </a:r>
            <a:endParaRPr lang="en-CA" sz="4000" dirty="0"/>
          </a:p>
        </p:txBody>
      </p:sp>
      <p:sp>
        <p:nvSpPr>
          <p:cNvPr id="2" name="Rectangle 1">
            <a:extLst>
              <a:ext uri="{FF2B5EF4-FFF2-40B4-BE49-F238E27FC236}">
                <a16:creationId xmlns:a16="http://schemas.microsoft.com/office/drawing/2014/main" id="{063A85CB-E43D-8751-90CD-68F931ECDB4E}"/>
              </a:ext>
            </a:extLst>
          </p:cNvPr>
          <p:cNvSpPr/>
          <p:nvPr/>
        </p:nvSpPr>
        <p:spPr>
          <a:xfrm>
            <a:off x="1199016" y="835677"/>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B028DE0-C54A-D630-42C4-E6EED61F69EF}"/>
              </a:ext>
            </a:extLst>
          </p:cNvPr>
          <p:cNvSpPr/>
          <p:nvPr/>
        </p:nvSpPr>
        <p:spPr>
          <a:xfrm>
            <a:off x="6310979" y="3692764"/>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894796F9-7F97-88E5-D34E-FB7046FA10DA}"/>
              </a:ext>
            </a:extLst>
          </p:cNvPr>
          <p:cNvSpPr/>
          <p:nvPr/>
        </p:nvSpPr>
        <p:spPr>
          <a:xfrm>
            <a:off x="3773668" y="835676"/>
            <a:ext cx="2482808" cy="566689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91F52933-DA3F-CF81-8462-108EB3DA816E}"/>
              </a:ext>
            </a:extLst>
          </p:cNvPr>
          <p:cNvSpPr/>
          <p:nvPr/>
        </p:nvSpPr>
        <p:spPr>
          <a:xfrm>
            <a:off x="1199016" y="3702283"/>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4AC907A1-048C-6518-3FAB-06C74F902865}"/>
              </a:ext>
            </a:extLst>
          </p:cNvPr>
          <p:cNvSpPr/>
          <p:nvPr/>
        </p:nvSpPr>
        <p:spPr>
          <a:xfrm>
            <a:off x="6310978" y="835677"/>
            <a:ext cx="5079659"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raphic 11">
            <a:extLst>
              <a:ext uri="{FF2B5EF4-FFF2-40B4-BE49-F238E27FC236}">
                <a16:creationId xmlns:a16="http://schemas.microsoft.com/office/drawing/2014/main" id="{7974D547-9C89-C695-B4D2-83C988732AAD}"/>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0" name="Graphic 13">
            <a:extLst>
              <a:ext uri="{FF2B5EF4-FFF2-40B4-BE49-F238E27FC236}">
                <a16:creationId xmlns:a16="http://schemas.microsoft.com/office/drawing/2014/main" id="{EA5EFD31-DC83-E6DD-D026-6695FF274D1F}"/>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2" name="Graphic 5">
            <a:extLst>
              <a:ext uri="{FF2B5EF4-FFF2-40B4-BE49-F238E27FC236}">
                <a16:creationId xmlns:a16="http://schemas.microsoft.com/office/drawing/2014/main" id="{52C895C3-95F3-847A-7005-CD8E9474E454}"/>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3" name="Graphic 12">
            <a:extLst>
              <a:ext uri="{FF2B5EF4-FFF2-40B4-BE49-F238E27FC236}">
                <a16:creationId xmlns:a16="http://schemas.microsoft.com/office/drawing/2014/main" id="{EABCE05B-5049-A7FB-6881-E65223A573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1202" y="1071485"/>
            <a:ext cx="561100" cy="574568"/>
          </a:xfrm>
          <a:prstGeom prst="rect">
            <a:avLst/>
          </a:prstGeom>
        </p:spPr>
      </p:pic>
      <p:sp>
        <p:nvSpPr>
          <p:cNvPr id="14" name="Graphic 2">
            <a:extLst>
              <a:ext uri="{FF2B5EF4-FFF2-40B4-BE49-F238E27FC236}">
                <a16:creationId xmlns:a16="http://schemas.microsoft.com/office/drawing/2014/main" id="{3BB62560-81C6-3E27-DBC8-473BA5B567CB}"/>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5" name="Graphic 1">
            <a:extLst>
              <a:ext uri="{FF2B5EF4-FFF2-40B4-BE49-F238E27FC236}">
                <a16:creationId xmlns:a16="http://schemas.microsoft.com/office/drawing/2014/main" id="{E5288D58-4CEC-6FBD-B623-C78C53980BD8}"/>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6" name="Graphic 11">
            <a:extLst>
              <a:ext uri="{FF2B5EF4-FFF2-40B4-BE49-F238E27FC236}">
                <a16:creationId xmlns:a16="http://schemas.microsoft.com/office/drawing/2014/main" id="{22001CE4-6DB6-1FCD-4290-7132A8106AC0}"/>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230843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AE97-C807-C0E8-BAD9-075FB93D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41CFB4-7926-0826-A161-DE686EE428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0341" y="778883"/>
            <a:ext cx="10691318" cy="5942591"/>
          </a:xfrm>
          <a:prstGeom prst="rect">
            <a:avLst/>
          </a:prstGeom>
        </p:spPr>
      </p:pic>
      <p:sp>
        <p:nvSpPr>
          <p:cNvPr id="4" name="Slide Number Placeholder 3">
            <a:extLst>
              <a:ext uri="{FF2B5EF4-FFF2-40B4-BE49-F238E27FC236}">
                <a16:creationId xmlns:a16="http://schemas.microsoft.com/office/drawing/2014/main" id="{8EF88AE3-E04A-FD8C-E761-5C0C6F13889D}"/>
              </a:ext>
            </a:extLst>
          </p:cNvPr>
          <p:cNvSpPr>
            <a:spLocks noGrp="1"/>
          </p:cNvSpPr>
          <p:nvPr>
            <p:ph type="sldNum" sz="quarter" idx="12"/>
          </p:nvPr>
        </p:nvSpPr>
        <p:spPr/>
        <p:txBody>
          <a:bodyPr/>
          <a:lstStyle/>
          <a:p>
            <a:fld id="{AE8FF73E-95BF-4E5E-8039-3219E3426DBA}" type="slidenum">
              <a:rPr lang="en-CA" smtClean="0"/>
              <a:pPr/>
              <a:t>33</a:t>
            </a:fld>
            <a:endParaRPr lang="en-CA" dirty="0"/>
          </a:p>
        </p:txBody>
      </p:sp>
      <p:sp>
        <p:nvSpPr>
          <p:cNvPr id="11" name="Title 10">
            <a:extLst>
              <a:ext uri="{FF2B5EF4-FFF2-40B4-BE49-F238E27FC236}">
                <a16:creationId xmlns:a16="http://schemas.microsoft.com/office/drawing/2014/main" id="{062185B2-D5A0-C4B5-4EA8-D7378A6CEB9D}"/>
              </a:ext>
            </a:extLst>
          </p:cNvPr>
          <p:cNvSpPr>
            <a:spLocks noGrp="1"/>
          </p:cNvSpPr>
          <p:nvPr>
            <p:ph type="title"/>
          </p:nvPr>
        </p:nvSpPr>
        <p:spPr/>
        <p:txBody>
          <a:bodyPr/>
          <a:lstStyle/>
          <a:p>
            <a:r>
              <a:rPr lang="en-US" sz="4000" dirty="0"/>
              <a:t>Worse scenarios ==&gt; stronger preferences</a:t>
            </a:r>
            <a:endParaRPr lang="en-CA" sz="4000" dirty="0"/>
          </a:p>
        </p:txBody>
      </p:sp>
      <p:sp>
        <p:nvSpPr>
          <p:cNvPr id="5" name="Freeform: Shape 4">
            <a:extLst>
              <a:ext uri="{FF2B5EF4-FFF2-40B4-BE49-F238E27FC236}">
                <a16:creationId xmlns:a16="http://schemas.microsoft.com/office/drawing/2014/main" id="{E94D21EE-D0B3-3E1D-DFA8-C6E1195BE66D}"/>
              </a:ext>
            </a:extLst>
          </p:cNvPr>
          <p:cNvSpPr/>
          <p:nvPr/>
        </p:nvSpPr>
        <p:spPr>
          <a:xfrm>
            <a:off x="3766601" y="847788"/>
            <a:ext cx="7611927" cy="5486400"/>
          </a:xfrm>
          <a:custGeom>
            <a:avLst/>
            <a:gdLst>
              <a:gd name="connsiteX0" fmla="*/ 5008006 w 5008006"/>
              <a:gd name="connsiteY0" fmla="*/ 6056 h 5486400"/>
              <a:gd name="connsiteX1" fmla="*/ 0 w 5008006"/>
              <a:gd name="connsiteY1" fmla="*/ 0 h 5486400"/>
              <a:gd name="connsiteX2" fmla="*/ 0 w 5008006"/>
              <a:gd name="connsiteY2" fmla="*/ 5480344 h 5486400"/>
              <a:gd name="connsiteX3" fmla="*/ 2343529 w 5008006"/>
              <a:gd name="connsiteY3" fmla="*/ 5486400 h 5486400"/>
              <a:gd name="connsiteX4" fmla="*/ 2343529 w 5008006"/>
              <a:gd name="connsiteY4" fmla="*/ 2700811 h 5486400"/>
              <a:gd name="connsiteX5" fmla="*/ 5008006 w 5008006"/>
              <a:gd name="connsiteY5" fmla="*/ 2700811 h 5486400"/>
              <a:gd name="connsiteX6" fmla="*/ 5008006 w 5008006"/>
              <a:gd name="connsiteY6" fmla="*/ 6056 h 5486400"/>
              <a:gd name="connsiteX0" fmla="*/ 7581648 w 7581648"/>
              <a:gd name="connsiteY0" fmla="*/ 18168 h 5486400"/>
              <a:gd name="connsiteX1" fmla="*/ 0 w 7581648"/>
              <a:gd name="connsiteY1" fmla="*/ 0 h 5486400"/>
              <a:gd name="connsiteX2" fmla="*/ 0 w 7581648"/>
              <a:gd name="connsiteY2" fmla="*/ 5480344 h 5486400"/>
              <a:gd name="connsiteX3" fmla="*/ 2343529 w 7581648"/>
              <a:gd name="connsiteY3" fmla="*/ 5486400 h 5486400"/>
              <a:gd name="connsiteX4" fmla="*/ 2343529 w 7581648"/>
              <a:gd name="connsiteY4" fmla="*/ 2700811 h 5486400"/>
              <a:gd name="connsiteX5" fmla="*/ 5008006 w 7581648"/>
              <a:gd name="connsiteY5" fmla="*/ 2700811 h 5486400"/>
              <a:gd name="connsiteX6" fmla="*/ 7581648 w 7581648"/>
              <a:gd name="connsiteY6" fmla="*/ 18168 h 5486400"/>
              <a:gd name="connsiteX0" fmla="*/ 7581648 w 7611927"/>
              <a:gd name="connsiteY0" fmla="*/ 18168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581648 w 7611927"/>
              <a:gd name="connsiteY6" fmla="*/ 18168 h 5486400"/>
              <a:gd name="connsiteX0" fmla="*/ 7611926 w 7611927"/>
              <a:gd name="connsiteY0" fmla="*/ 6057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611926 w 7611927"/>
              <a:gd name="connsiteY6" fmla="*/ 6057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927" h="5486400">
                <a:moveTo>
                  <a:pt x="7611926" y="6057"/>
                </a:moveTo>
                <a:lnTo>
                  <a:pt x="0" y="0"/>
                </a:lnTo>
                <a:lnTo>
                  <a:pt x="0" y="5480344"/>
                </a:lnTo>
                <a:lnTo>
                  <a:pt x="2343529" y="5486400"/>
                </a:lnTo>
                <a:lnTo>
                  <a:pt x="2343529" y="2700811"/>
                </a:lnTo>
                <a:lnTo>
                  <a:pt x="7611927" y="2694756"/>
                </a:lnTo>
                <a:cubicBezTo>
                  <a:pt x="7611927" y="1798523"/>
                  <a:pt x="7611926" y="902290"/>
                  <a:pt x="7611926" y="6057"/>
                </a:cubicBezTo>
                <a:close/>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Graphic 11">
            <a:extLst>
              <a:ext uri="{FF2B5EF4-FFF2-40B4-BE49-F238E27FC236}">
                <a16:creationId xmlns:a16="http://schemas.microsoft.com/office/drawing/2014/main" id="{3072E7ED-4F15-AE36-2F8B-2EE7F1B057DD}"/>
              </a:ext>
            </a:extLst>
          </p:cNvPr>
          <p:cNvSpPr/>
          <p:nvPr/>
        </p:nvSpPr>
        <p:spPr>
          <a:xfrm flipV="1">
            <a:off x="1245639"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13">
            <a:extLst>
              <a:ext uri="{FF2B5EF4-FFF2-40B4-BE49-F238E27FC236}">
                <a16:creationId xmlns:a16="http://schemas.microsoft.com/office/drawing/2014/main" id="{3E6DE5FC-019B-5837-DC01-760BDD091554}"/>
              </a:ext>
            </a:extLst>
          </p:cNvPr>
          <p:cNvSpPr/>
          <p:nvPr/>
        </p:nvSpPr>
        <p:spPr>
          <a:xfrm flipH="1" flipV="1">
            <a:off x="6483839"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B9AC22F5-EDC9-51D6-7151-AE584A592E5D}"/>
              </a:ext>
            </a:extLst>
          </p:cNvPr>
          <p:cNvSpPr/>
          <p:nvPr/>
        </p:nvSpPr>
        <p:spPr>
          <a:xfrm flipH="1">
            <a:off x="1254941"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36A151CE-B1DE-24E6-FDD1-9493E05D6B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9022" y="1071485"/>
            <a:ext cx="561100" cy="574568"/>
          </a:xfrm>
          <a:prstGeom prst="rect">
            <a:avLst/>
          </a:prstGeom>
        </p:spPr>
      </p:pic>
      <p:sp>
        <p:nvSpPr>
          <p:cNvPr id="9" name="Graphic 2">
            <a:extLst>
              <a:ext uri="{FF2B5EF4-FFF2-40B4-BE49-F238E27FC236}">
                <a16:creationId xmlns:a16="http://schemas.microsoft.com/office/drawing/2014/main" id="{0C648A9A-9F99-B1E7-7A10-7814A3BFC57E}"/>
              </a:ext>
            </a:extLst>
          </p:cNvPr>
          <p:cNvSpPr/>
          <p:nvPr/>
        </p:nvSpPr>
        <p:spPr>
          <a:xfrm flipV="1">
            <a:off x="6483839"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1C629DA2-5EC7-14BF-0974-4B62FEA8F39E}"/>
              </a:ext>
            </a:extLst>
          </p:cNvPr>
          <p:cNvSpPr/>
          <p:nvPr/>
        </p:nvSpPr>
        <p:spPr>
          <a:xfrm flipV="1">
            <a:off x="3835663"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2" name="Graphic 11">
            <a:extLst>
              <a:ext uri="{FF2B5EF4-FFF2-40B4-BE49-F238E27FC236}">
                <a16:creationId xmlns:a16="http://schemas.microsoft.com/office/drawing/2014/main" id="{612A5E37-E5C5-F28C-E1B6-5ACA64B7E89D}"/>
              </a:ext>
            </a:extLst>
          </p:cNvPr>
          <p:cNvSpPr/>
          <p:nvPr/>
        </p:nvSpPr>
        <p:spPr>
          <a:xfrm flipV="1">
            <a:off x="3827126"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custDataLst>
      <p:tags r:id="rId1"/>
    </p:custDataLst>
    <p:extLst>
      <p:ext uri="{BB962C8B-B14F-4D97-AF65-F5344CB8AC3E}">
        <p14:creationId xmlns:p14="http://schemas.microsoft.com/office/powerpoint/2010/main" val="207026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2E00-6D08-710E-A204-EEDAB96E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414D1-D129-9E0B-F272-5A62B810F6E8}"/>
              </a:ext>
            </a:extLst>
          </p:cNvPr>
          <p:cNvSpPr>
            <a:spLocks noGrp="1"/>
          </p:cNvSpPr>
          <p:nvPr>
            <p:ph type="title"/>
          </p:nvPr>
        </p:nvSpPr>
        <p:spPr>
          <a:xfrm>
            <a:off x="838799" y="174752"/>
            <a:ext cx="10747691" cy="711200"/>
          </a:xfrm>
        </p:spPr>
        <p:txBody>
          <a:bodyPr>
            <a:normAutofit/>
          </a:bodyPr>
          <a:lstStyle/>
          <a:p>
            <a:r>
              <a:rPr lang="en-CA" dirty="0"/>
              <a:t>Effective conservation will require proactive action</a:t>
            </a:r>
          </a:p>
        </p:txBody>
      </p:sp>
      <p:sp>
        <p:nvSpPr>
          <p:cNvPr id="3" name="Content Placeholder 2">
            <a:extLst>
              <a:ext uri="{FF2B5EF4-FFF2-40B4-BE49-F238E27FC236}">
                <a16:creationId xmlns:a16="http://schemas.microsoft.com/office/drawing/2014/main" id="{616DFC73-E253-82F4-0430-313B1E86B034}"/>
              </a:ext>
            </a:extLst>
          </p:cNvPr>
          <p:cNvSpPr>
            <a:spLocks noGrp="1"/>
          </p:cNvSpPr>
          <p:nvPr>
            <p:ph idx="1"/>
          </p:nvPr>
        </p:nvSpPr>
        <p:spPr/>
        <p:txBody>
          <a:bodyPr anchor="t">
            <a:normAutofit/>
          </a:bodyPr>
          <a:lstStyle/>
          <a:p>
            <a:pPr marL="0" indent="0">
              <a:buNone/>
            </a:pPr>
            <a:endParaRPr lang="en-CA" sz="2800" dirty="0"/>
          </a:p>
          <a:p>
            <a:pPr marL="0" indent="0">
              <a:buNone/>
            </a:pPr>
            <a:r>
              <a:rPr lang="en-CA" sz="2800" dirty="0"/>
              <a:t>Predicting the future using historical data is hard:</a:t>
            </a:r>
          </a:p>
          <a:p>
            <a:pPr lvl="1"/>
            <a:r>
              <a:rPr lang="en-CA" dirty="0"/>
              <a:t>Mammals’ responses to temperature are nonlinear</a:t>
            </a:r>
          </a:p>
          <a:p>
            <a:pPr lvl="1"/>
            <a:r>
              <a:rPr lang="en-CA" dirty="0"/>
              <a:t>Data at extreme temperatures are scarce</a:t>
            </a:r>
          </a:p>
          <a:p>
            <a:pPr marL="0" indent="0">
              <a:buNone/>
            </a:pPr>
            <a:endParaRPr lang="en-CA" sz="2800" dirty="0"/>
          </a:p>
          <a:p>
            <a:pPr marL="0" indent="0">
              <a:buNone/>
            </a:pPr>
            <a:r>
              <a:rPr lang="en-CA" sz="2800" dirty="0"/>
              <a:t>We need to protect habitats proactively:</a:t>
            </a:r>
          </a:p>
          <a:p>
            <a:pPr lvl="1"/>
            <a:r>
              <a:rPr lang="en-CA" sz="2400" dirty="0"/>
              <a:t>Animals may start selecting </a:t>
            </a:r>
            <a:r>
              <a:rPr lang="en-CA" sz="2400" u="sng" dirty="0"/>
              <a:t>against</a:t>
            </a:r>
            <a:r>
              <a:rPr lang="en-CA" sz="2400" dirty="0"/>
              <a:t> current habitats</a:t>
            </a:r>
          </a:p>
          <a:p>
            <a:pPr lvl="1"/>
            <a:r>
              <a:rPr lang="en-CA" sz="2400" dirty="0"/>
              <a:t>Should account for future changes when protecting areas</a:t>
            </a:r>
          </a:p>
        </p:txBody>
      </p:sp>
      <p:sp>
        <p:nvSpPr>
          <p:cNvPr id="5" name="Slide Number Placeholder 4">
            <a:extLst>
              <a:ext uri="{FF2B5EF4-FFF2-40B4-BE49-F238E27FC236}">
                <a16:creationId xmlns:a16="http://schemas.microsoft.com/office/drawing/2014/main" id="{19C336FE-7A03-1D0E-E636-D99BB98A52ED}"/>
              </a:ext>
            </a:extLst>
          </p:cNvPr>
          <p:cNvSpPr>
            <a:spLocks noGrp="1"/>
          </p:cNvSpPr>
          <p:nvPr>
            <p:ph type="sldNum" sz="quarter" idx="12"/>
          </p:nvPr>
        </p:nvSpPr>
        <p:spPr/>
        <p:txBody>
          <a:bodyPr/>
          <a:lstStyle/>
          <a:p>
            <a:fld id="{AE8FF73E-95BF-4E5E-8039-3219E3426DBA}" type="slidenum">
              <a:rPr lang="en-CA" smtClean="0"/>
              <a:pPr/>
              <a:t>34</a:t>
            </a:fld>
            <a:endParaRPr lang="en-CA" dirty="0"/>
          </a:p>
        </p:txBody>
      </p:sp>
      <p:sp>
        <p:nvSpPr>
          <p:cNvPr id="6" name="Graphic 13">
            <a:extLst>
              <a:ext uri="{FF2B5EF4-FFF2-40B4-BE49-F238E27FC236}">
                <a16:creationId xmlns:a16="http://schemas.microsoft.com/office/drawing/2014/main" id="{28DE23A3-5A47-1E06-D51C-F1CF9C51CFBE}"/>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6F785DEA-1811-E1E6-F56B-685811518581}"/>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9F71D39B-CCC3-75BA-2C4E-92D3B8950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2053" y="5421535"/>
            <a:ext cx="1416969" cy="1450978"/>
          </a:xfrm>
          <a:prstGeom prst="rect">
            <a:avLst/>
          </a:prstGeom>
        </p:spPr>
      </p:pic>
      <p:sp>
        <p:nvSpPr>
          <p:cNvPr id="9" name="Graphic 2">
            <a:extLst>
              <a:ext uri="{FF2B5EF4-FFF2-40B4-BE49-F238E27FC236}">
                <a16:creationId xmlns:a16="http://schemas.microsoft.com/office/drawing/2014/main" id="{C0000C31-5148-D99E-24A5-414F60DF2C7B}"/>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DBBFAB65-6CEA-27C7-A926-908B902735F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1" name="Graphic 11">
            <a:extLst>
              <a:ext uri="{FF2B5EF4-FFF2-40B4-BE49-F238E27FC236}">
                <a16:creationId xmlns:a16="http://schemas.microsoft.com/office/drawing/2014/main" id="{5284BE4B-9F5E-1564-F99C-3472073D3A2D}"/>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46" name="Audio 45">
            <a:hlinkClick r:id="" action="ppaction://media"/>
            <a:extLst>
              <a:ext uri="{FF2B5EF4-FFF2-40B4-BE49-F238E27FC236}">
                <a16:creationId xmlns:a16="http://schemas.microsoft.com/office/drawing/2014/main" id="{1FA91E37-1983-AA14-85A1-B39E04B97D1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78087156"/>
      </p:ext>
    </p:extLst>
  </p:cSld>
  <p:clrMapOvr>
    <a:masterClrMapping/>
  </p:clrMapOvr>
  <mc:AlternateContent xmlns:mc="http://schemas.openxmlformats.org/markup-compatibility/2006">
    <mc:Choice xmlns:p14="http://schemas.microsoft.com/office/powerpoint/2010/main" Requires="p14">
      <p:transition spd="slow" p14:dur="2000" advTm="30174"/>
    </mc:Choice>
    <mc:Fallback>
      <p:transition spd="slow" advTm="30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A78-4F2A-ACA6-06BA-3EC5336B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2420D-69F8-7FA5-CEBC-21A531C55634}"/>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EF2438D1-5AFC-5050-490D-A7401634FD16}"/>
              </a:ext>
            </a:extLst>
          </p:cNvPr>
          <p:cNvSpPr>
            <a:spLocks noGrp="1"/>
          </p:cNvSpPr>
          <p:nvPr>
            <p:ph type="sldNum" sz="quarter" idx="12"/>
          </p:nvPr>
        </p:nvSpPr>
        <p:spPr/>
        <p:txBody>
          <a:bodyPr/>
          <a:lstStyle/>
          <a:p>
            <a:fld id="{AE8FF73E-95BF-4E5E-8039-3219E3426DBA}" type="slidenum">
              <a:rPr lang="en-CA" smtClean="0"/>
              <a:pPr/>
              <a:t>35</a:t>
            </a:fld>
            <a:endParaRPr lang="en-CA" dirty="0"/>
          </a:p>
        </p:txBody>
      </p:sp>
      <p:sp>
        <p:nvSpPr>
          <p:cNvPr id="13" name="Content Placeholder 12">
            <a:extLst>
              <a:ext uri="{FF2B5EF4-FFF2-40B4-BE49-F238E27FC236}">
                <a16:creationId xmlns:a16="http://schemas.microsoft.com/office/drawing/2014/main" id="{7F376851-5114-68DF-B10B-F44149403638}"/>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 effects of temperature on:</a:t>
            </a:r>
          </a:p>
          <a:p>
            <a:pPr lvl="1"/>
            <a:r>
              <a:rPr lang="en-CA" dirty="0"/>
              <a:t>Underrepresented species (e.g., small spp.)</a:t>
            </a:r>
          </a:p>
          <a:p>
            <a:pPr lvl="1"/>
            <a:r>
              <a:rPr lang="en-CA" dirty="0"/>
              <a:t>Species-specific effects and community dynamics</a:t>
            </a:r>
          </a:p>
        </p:txBody>
      </p:sp>
      <p:grpSp>
        <p:nvGrpSpPr>
          <p:cNvPr id="14" name="Group 13">
            <a:extLst>
              <a:ext uri="{FF2B5EF4-FFF2-40B4-BE49-F238E27FC236}">
                <a16:creationId xmlns:a16="http://schemas.microsoft.com/office/drawing/2014/main" id="{1D8448E8-82C4-C2A4-99B0-632AEA851C19}"/>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166F904C-87DD-99A3-9916-B7A3381D17E0}"/>
                </a:ext>
              </a:extLst>
            </p:cNvPr>
            <p:cNvPicPr>
              <a:picLocks noChangeAspect="1"/>
            </p:cNvPicPr>
            <p:nvPr/>
          </p:nvPicPr>
          <p:blipFill>
            <a:blip r:embed="rId3"/>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555C38D4-A7BD-7260-76FD-E391D90ED789}"/>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33465473-0B6D-FF51-E3E6-37BA031CF6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BC3BCB9A-4D5D-B6FE-76A5-B7055666DA77}"/>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9D2465FB-D997-A8D4-097A-E7F777EBFD6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03B18C3C-636A-4F65-7CAD-80D5D2C38068}"/>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D03E9E42-8539-3BC4-FAA6-BA4C6CC03206}"/>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87CABF8-957C-123E-D6EA-8AF0E52AADAA}"/>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46DBD77E-E703-31E5-7D59-35FB770286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02B3F1F1-5143-BA6C-5614-CB02ADAFD68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07067AD-4066-9291-6A2E-98BF890A3332}"/>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69288E57-A442-57A5-1435-C7C0F25E0C40}"/>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333410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F3135013-3128-4630-A94E-F1DC86BA713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36</a:t>
            </a:fld>
            <a:endParaRPr lang="en-CA" dirty="0"/>
          </a:p>
        </p:txBody>
      </p:sp>
      <p:pic>
        <p:nvPicPr>
          <p:cNvPr id="10" name="Picture 9">
            <a:extLst>
              <a:ext uri="{FF2B5EF4-FFF2-40B4-BE49-F238E27FC236}">
                <a16:creationId xmlns:a16="http://schemas.microsoft.com/office/drawing/2014/main" id="{A9CC9A19-3447-4C2F-BC3D-BE16806F31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9002" y="4917870"/>
            <a:ext cx="2542052" cy="1088846"/>
          </a:xfrm>
          <a:prstGeom prst="rect">
            <a:avLst/>
          </a:prstGeom>
        </p:spPr>
      </p:pic>
      <p:pic>
        <p:nvPicPr>
          <p:cNvPr id="4" name="Picture 3">
            <a:extLst>
              <a:ext uri="{FF2B5EF4-FFF2-40B4-BE49-F238E27FC236}">
                <a16:creationId xmlns:a16="http://schemas.microsoft.com/office/drawing/2014/main" id="{F2FE9185-DDEB-404A-A148-D236615D6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4440" y="5807458"/>
            <a:ext cx="2103120" cy="630934"/>
          </a:xfrm>
          <a:prstGeom prst="rect">
            <a:avLst/>
          </a:prstGeom>
        </p:spPr>
      </p:pic>
      <p:pic>
        <p:nvPicPr>
          <p:cNvPr id="8" name="Picture 7">
            <a:extLst>
              <a:ext uri="{FF2B5EF4-FFF2-40B4-BE49-F238E27FC236}">
                <a16:creationId xmlns:a16="http://schemas.microsoft.com/office/drawing/2014/main" id="{DF859567-3366-43C6-AC0D-ACE7EC56BA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39663" y="2047240"/>
            <a:ext cx="7112674" cy="2763520"/>
          </a:xfrm>
          <a:prstGeom prst="rect">
            <a:avLst/>
          </a:prstGeom>
        </p:spPr>
      </p:pic>
      <p:pic>
        <p:nvPicPr>
          <p:cNvPr id="5" name="Picture 4">
            <a:extLst>
              <a:ext uri="{FF2B5EF4-FFF2-40B4-BE49-F238E27FC236}">
                <a16:creationId xmlns:a16="http://schemas.microsoft.com/office/drawing/2014/main" id="{6FAE359B-75DD-48B7-AAC5-9235FDEC7E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5311" y="1464658"/>
            <a:ext cx="1418736" cy="1418736"/>
          </a:xfrm>
          <a:prstGeom prst="rect">
            <a:avLst/>
          </a:prstGeom>
        </p:spPr>
      </p:pic>
      <p:pic>
        <p:nvPicPr>
          <p:cNvPr id="11" name="Picture 10">
            <a:extLst>
              <a:ext uri="{FF2B5EF4-FFF2-40B4-BE49-F238E27FC236}">
                <a16:creationId xmlns:a16="http://schemas.microsoft.com/office/drawing/2014/main" id="{E0E8E263-538B-4B2A-845B-C9A2EF1316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6360" y="5109502"/>
            <a:ext cx="2276638" cy="565372"/>
          </a:xfrm>
          <a:prstGeom prst="rect">
            <a:avLst/>
          </a:prstGeom>
        </p:spPr>
      </p:pic>
      <p:pic>
        <p:nvPicPr>
          <p:cNvPr id="12" name="Graphic 11">
            <a:extLst>
              <a:ext uri="{FF2B5EF4-FFF2-40B4-BE49-F238E27FC236}">
                <a16:creationId xmlns:a16="http://schemas.microsoft.com/office/drawing/2014/main" id="{11263945-3367-40CA-9D36-0AFE65C80D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66619" y="459799"/>
            <a:ext cx="1550848" cy="1418736"/>
          </a:xfrm>
          <a:prstGeom prst="rect">
            <a:avLst/>
          </a:prstGeom>
        </p:spPr>
      </p:pic>
      <p:pic>
        <p:nvPicPr>
          <p:cNvPr id="3" name="Picture 2">
            <a:extLst>
              <a:ext uri="{FF2B5EF4-FFF2-40B4-BE49-F238E27FC236}">
                <a16:creationId xmlns:a16="http://schemas.microsoft.com/office/drawing/2014/main" id="{509580C0-9DC3-DBC9-7552-63ABF130E20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24410" y="1885879"/>
            <a:ext cx="3465684" cy="957494"/>
          </a:xfrm>
          <a:prstGeom prst="rect">
            <a:avLst/>
          </a:prstGeom>
        </p:spPr>
      </p:pic>
    </p:spTree>
    <p:extLst>
      <p:ext uri="{BB962C8B-B14F-4D97-AF65-F5344CB8AC3E}">
        <p14:creationId xmlns:p14="http://schemas.microsoft.com/office/powerpoint/2010/main" val="2647931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AA2C8F-3BAE-9820-BCC0-078B9BE5A809}"/>
              </a:ext>
            </a:extLst>
          </p:cNvPr>
          <p:cNvSpPr>
            <a:spLocks noGrp="1"/>
          </p:cNvSpPr>
          <p:nvPr>
            <p:ph idx="1"/>
          </p:nvPr>
        </p:nvSpPr>
        <p:spPr/>
        <p:txBody>
          <a:bodyPr anchor="ctr">
            <a:normAutofit/>
          </a:bodyPr>
          <a:lstStyle/>
          <a:p>
            <a:pPr marL="0" indent="0">
              <a:buNone/>
            </a:pPr>
            <a:r>
              <a:rPr lang="en-US" sz="1800" dirty="0"/>
              <a:t>Alston JM, Joyce MJ, Merkle JA, Moen RA (2020) Temperature shapes movement and habitat selection by a heat-sensitive ungulate. Landscape Ecology, 35, 1961–1973.</a:t>
            </a:r>
          </a:p>
          <a:p>
            <a:pPr marL="0" indent="0">
              <a:buNone/>
            </a:pPr>
            <a:r>
              <a:rPr lang="en-US" sz="1800" dirty="0"/>
              <a:t>Dyer A, Brose U, Berti E, Rosenbaum B, Hirt MR (2023) The travel speeds of large animals are limited by their heat-dissipation capacities (ed Hedenström A). </a:t>
            </a:r>
            <a:r>
              <a:rPr lang="en-US" sz="1800" i="1" dirty="0"/>
              <a:t>PLOS Biology</a:t>
            </a:r>
            <a:r>
              <a:rPr lang="en-US" sz="1800" dirty="0"/>
              <a:t>, </a:t>
            </a:r>
            <a:r>
              <a:rPr lang="en-US" sz="1800" b="1" dirty="0"/>
              <a:t>21</a:t>
            </a:r>
            <a:r>
              <a:rPr lang="en-US" sz="1800" dirty="0"/>
              <a:t>,</a:t>
            </a:r>
            <a:r>
              <a:rPr lang="en-CA" sz="1800" dirty="0"/>
              <a:t> e3001820.</a:t>
            </a:r>
          </a:p>
          <a:p>
            <a:pPr marL="0" indent="0">
              <a:buNone/>
            </a:pPr>
            <a:r>
              <a:rPr lang="en-US" sz="1800" dirty="0"/>
              <a:t>Hetem RS, Fuller A, Maloney SK, Mitchell D (2014) Responses of large mammals to climate change. Temperature, 1, 115–127.</a:t>
            </a:r>
          </a:p>
          <a:p>
            <a:pPr marL="0" indent="0">
              <a:buNone/>
            </a:pPr>
            <a:r>
              <a:rPr lang="en-CA" sz="1800" dirty="0"/>
              <a:t>Polazzo F, Limberger R, Pennekamp F, Ross SRP‐J, Simpson GL, Petchey OL (2024) Measuring</a:t>
            </a:r>
            <a:r>
              <a:rPr lang="en-US" sz="1800" dirty="0"/>
              <a:t> the Response Diversity of Ecological Communities Experiencing Multifarious Environmental Change. </a:t>
            </a:r>
            <a:r>
              <a:rPr lang="en-US" sz="1800" i="1" dirty="0"/>
              <a:t>Global Change Biology</a:t>
            </a:r>
            <a:r>
              <a:rPr lang="en-US" sz="1800" dirty="0"/>
              <a:t>, </a:t>
            </a:r>
            <a:r>
              <a:rPr lang="en-US" sz="1800" b="1" dirty="0"/>
              <a:t>30</a:t>
            </a:r>
            <a:r>
              <a:rPr lang="en-US" sz="1800" dirty="0"/>
              <a:t>, e17594.</a:t>
            </a:r>
            <a:endParaRPr lang="en-GB" sz="1800" dirty="0"/>
          </a:p>
          <a:p>
            <a:pPr marL="0" indent="0">
              <a:buNone/>
            </a:pPr>
            <a:endParaRPr lang="en-GB" sz="1800" dirty="0"/>
          </a:p>
          <a:p>
            <a:pPr marL="0" indent="0" algn="just">
              <a:buNone/>
            </a:pPr>
            <a:r>
              <a:rPr lang="en-GB" sz="1800" b="0" i="0" u="none" strike="noStrike" baseline="0" dirty="0"/>
              <a:t>Cougar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2"/>
              </a:rPr>
              <a:t>CC BY-NC</a:t>
            </a:r>
            <a:r>
              <a:rPr lang="en-GB" sz="1800" b="0" i="0" u="none" strike="noStrike" baseline="0" dirty="0"/>
              <a:t> 3.0: </a:t>
            </a:r>
            <a:r>
              <a:rPr lang="es-ES" sz="1800" b="0" i="0" u="none" strike="noStrike" baseline="0" dirty="0"/>
              <a:t>Cristian Osorio &amp; Paula Carrera, Proyecto Carnivoros Australes</a:t>
            </a:r>
            <a:endParaRPr lang="en-GB" sz="1800" b="0" i="0" u="none" strike="noStrike" baseline="0" dirty="0"/>
          </a:p>
          <a:p>
            <a:pPr marL="0" indent="0">
              <a:buNone/>
            </a:pPr>
            <a:r>
              <a:rPr lang="en-GB" sz="1800" b="0" i="0" u="none" strike="noStrike" baseline="0" dirty="0"/>
              <a:t>Mountain goat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3"/>
              </a:rPr>
              <a:t>CC-BY-SA 3.0</a:t>
            </a:r>
            <a:r>
              <a:rPr lang="en-GB" sz="1800" b="0" i="0" u="none" strike="noStrike" baseline="0" dirty="0"/>
              <a:t>: Sarah E. Haworth</a:t>
            </a:r>
          </a:p>
          <a:p>
            <a:pPr marL="0" indent="0">
              <a:buNone/>
            </a:pPr>
            <a:endParaRPr lang="en-GB" sz="1800" dirty="0"/>
          </a:p>
          <a:p>
            <a:pPr marL="0" indent="0">
              <a:buNone/>
            </a:pPr>
            <a:r>
              <a:rPr lang="en-GB" sz="1800" b="0" i="0" u="none" strike="noStrike" baseline="0" dirty="0"/>
              <a:t>R code can be found at </a:t>
            </a:r>
            <a:r>
              <a:rPr lang="en-GB" sz="1800" dirty="0">
                <a:hlinkClick r:id="rId4"/>
              </a:rPr>
              <a:t>https://github.com/QuantitativeEcologyLab/bc-mammals-temperature</a:t>
            </a:r>
            <a:endParaRPr lang="en-GB" sz="1800" dirty="0"/>
          </a:p>
        </p:txBody>
      </p:sp>
      <p:sp>
        <p:nvSpPr>
          <p:cNvPr id="5" name="Slide Number Placeholder 4">
            <a:extLst>
              <a:ext uri="{FF2B5EF4-FFF2-40B4-BE49-F238E27FC236}">
                <a16:creationId xmlns:a16="http://schemas.microsoft.com/office/drawing/2014/main" id="{F1E6A383-E518-5C2D-F68C-3F12ECD7EDFC}"/>
              </a:ext>
            </a:extLst>
          </p:cNvPr>
          <p:cNvSpPr>
            <a:spLocks noGrp="1"/>
          </p:cNvSpPr>
          <p:nvPr>
            <p:ph type="sldNum" sz="quarter" idx="12"/>
          </p:nvPr>
        </p:nvSpPr>
        <p:spPr/>
        <p:txBody>
          <a:bodyPr/>
          <a:lstStyle/>
          <a:p>
            <a:fld id="{AE8FF73E-95BF-4E5E-8039-3219E3426DBA}" type="slidenum">
              <a:rPr lang="en-CA" smtClean="0"/>
              <a:pPr/>
              <a:t>37</a:t>
            </a:fld>
            <a:endParaRPr lang="en-CA" dirty="0"/>
          </a:p>
        </p:txBody>
      </p:sp>
      <p:grpSp>
        <p:nvGrpSpPr>
          <p:cNvPr id="4" name="Group 3">
            <a:extLst>
              <a:ext uri="{FF2B5EF4-FFF2-40B4-BE49-F238E27FC236}">
                <a16:creationId xmlns:a16="http://schemas.microsoft.com/office/drawing/2014/main" id="{191A6D19-DE91-36AD-9C5B-E89642DA582D}"/>
              </a:ext>
            </a:extLst>
          </p:cNvPr>
          <p:cNvGrpSpPr/>
          <p:nvPr/>
        </p:nvGrpSpPr>
        <p:grpSpPr>
          <a:xfrm>
            <a:off x="264282" y="4419890"/>
            <a:ext cx="559982" cy="694478"/>
            <a:chOff x="347830" y="3314707"/>
            <a:chExt cx="559982" cy="694478"/>
          </a:xfrm>
        </p:grpSpPr>
        <p:sp>
          <p:nvSpPr>
            <p:cNvPr id="2" name="Graphic 2">
              <a:extLst>
                <a:ext uri="{FF2B5EF4-FFF2-40B4-BE49-F238E27FC236}">
                  <a16:creationId xmlns:a16="http://schemas.microsoft.com/office/drawing/2014/main" id="{C27414FF-11D7-0ADD-B66D-60B432FBD412}"/>
                </a:ext>
              </a:extLst>
            </p:cNvPr>
            <p:cNvSpPr/>
            <p:nvPr/>
          </p:nvSpPr>
          <p:spPr>
            <a:xfrm flipV="1">
              <a:off x="347830" y="3314707"/>
              <a:ext cx="559982" cy="304660"/>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3" name="Graphic 1">
              <a:extLst>
                <a:ext uri="{FF2B5EF4-FFF2-40B4-BE49-F238E27FC236}">
                  <a16:creationId xmlns:a16="http://schemas.microsoft.com/office/drawing/2014/main" id="{BF19D26D-F67E-AA58-3717-6C742EE6347E}"/>
                </a:ext>
              </a:extLst>
            </p:cNvPr>
            <p:cNvSpPr/>
            <p:nvPr/>
          </p:nvSpPr>
          <p:spPr>
            <a:xfrm flipV="1">
              <a:off x="477968" y="3630903"/>
              <a:ext cx="411370" cy="378282"/>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grpSp>
      <p:sp>
        <p:nvSpPr>
          <p:cNvPr id="9" name="Title 1">
            <a:extLst>
              <a:ext uri="{FF2B5EF4-FFF2-40B4-BE49-F238E27FC236}">
                <a16:creationId xmlns:a16="http://schemas.microsoft.com/office/drawing/2014/main" id="{565A4E87-2337-9F97-4D0A-3FFE753DEBDE}"/>
              </a:ext>
            </a:extLst>
          </p:cNvPr>
          <p:cNvSpPr>
            <a:spLocks noGrp="1"/>
          </p:cNvSpPr>
          <p:nvPr>
            <p:ph type="title"/>
          </p:nvPr>
        </p:nvSpPr>
        <p:spPr>
          <a:xfrm>
            <a:off x="838800" y="173736"/>
            <a:ext cx="10515600" cy="316800"/>
          </a:xfrm>
        </p:spPr>
        <p:txBody>
          <a:bodyPr>
            <a:noAutofit/>
          </a:bodyPr>
          <a:lstStyle/>
          <a:p>
            <a:r>
              <a:rPr lang="en-CA" dirty="0"/>
              <a:t>References and credits</a:t>
            </a:r>
          </a:p>
        </p:txBody>
      </p:sp>
    </p:spTree>
    <p:extLst>
      <p:ext uri="{BB962C8B-B14F-4D97-AF65-F5344CB8AC3E}">
        <p14:creationId xmlns:p14="http://schemas.microsoft.com/office/powerpoint/2010/main" val="1418873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96F5-8884-2EC6-E6FB-29FFE9200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7E02C-7AFE-F11A-3BD7-54A8B3BA727D}"/>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FA31825B-0BCA-3723-F750-067B387175AF}"/>
              </a:ext>
            </a:extLst>
          </p:cNvPr>
          <p:cNvSpPr>
            <a:spLocks noGrp="1"/>
          </p:cNvSpPr>
          <p:nvPr>
            <p:ph type="sldNum" sz="quarter" idx="12"/>
          </p:nvPr>
        </p:nvSpPr>
        <p:spPr/>
        <p:txBody>
          <a:bodyPr/>
          <a:lstStyle/>
          <a:p>
            <a:fld id="{AE8FF73E-95BF-4E5E-8039-3219E3426DBA}" type="slidenum">
              <a:rPr lang="en-CA" smtClean="0"/>
              <a:pPr/>
              <a:t>38</a:t>
            </a:fld>
            <a:endParaRPr lang="en-CA" dirty="0"/>
          </a:p>
        </p:txBody>
      </p:sp>
      <p:sp>
        <p:nvSpPr>
          <p:cNvPr id="13" name="Content Placeholder 12">
            <a:extLst>
              <a:ext uri="{FF2B5EF4-FFF2-40B4-BE49-F238E27FC236}">
                <a16:creationId xmlns:a16="http://schemas.microsoft.com/office/drawing/2014/main" id="{81A6F248-C96E-AC68-6924-42D27510991F}"/>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 effects of temperature on:</a:t>
            </a:r>
          </a:p>
          <a:p>
            <a:pPr lvl="1"/>
            <a:r>
              <a:rPr lang="en-CA" dirty="0"/>
              <a:t>Underrepresented species (e.g., small spp.)</a:t>
            </a:r>
          </a:p>
          <a:p>
            <a:pPr lvl="1"/>
            <a:r>
              <a:rPr lang="en-CA" dirty="0"/>
              <a:t>Species-specific effects and community dynamics</a:t>
            </a:r>
          </a:p>
        </p:txBody>
      </p:sp>
      <p:grpSp>
        <p:nvGrpSpPr>
          <p:cNvPr id="14" name="Group 13">
            <a:extLst>
              <a:ext uri="{FF2B5EF4-FFF2-40B4-BE49-F238E27FC236}">
                <a16:creationId xmlns:a16="http://schemas.microsoft.com/office/drawing/2014/main" id="{25F367F2-4686-CDC4-47EB-433AD881543D}"/>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37B44E34-DF64-86AE-B36B-F1E37DC50C87}"/>
                </a:ext>
              </a:extLst>
            </p:cNvPr>
            <p:cNvPicPr>
              <a:picLocks noChangeAspect="1"/>
            </p:cNvPicPr>
            <p:nvPr/>
          </p:nvPicPr>
          <p:blipFill>
            <a:blip r:embed="rId3"/>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A9829B4E-9284-758D-AC69-E399F2CD2CA6}"/>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B15DC5E9-70D0-8494-C496-463FB6FEA9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0823A629-EFF1-83C0-FE01-D71A7BAAD9FA}"/>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18DA4AA2-7FF6-DFBA-573E-A7FBB5E5BEF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9570B31D-9784-41F8-8963-ED2D31F79625}"/>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785F212B-8A66-CBBB-C419-BFEBFA0F4260}"/>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3C12FD8-EED3-7EF6-485E-32163B2A4C1C}"/>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EAAF8704-8074-FB80-5A49-A85E1E076D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9933005B-A870-E865-EBB1-3B15F4D27B06}"/>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EF8BE91-43F1-3F42-4661-DCC0C77EC2CB}"/>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72D2884E-FBCC-0492-ED6B-D7D70E066903}"/>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1444524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595BB-2788-BB99-B6CF-46A4F1500915}"/>
              </a:ext>
            </a:extLst>
          </p:cNvPr>
          <p:cNvSpPr>
            <a:spLocks noGrp="1"/>
          </p:cNvSpPr>
          <p:nvPr>
            <p:ph type="sldNum" sz="quarter" idx="12"/>
          </p:nvPr>
        </p:nvSpPr>
        <p:spPr/>
        <p:txBody>
          <a:bodyPr/>
          <a:lstStyle/>
          <a:p>
            <a:fld id="{AE8FF73E-95BF-4E5E-8039-3219E3426DBA}" type="slidenum">
              <a:rPr lang="en-CA" smtClean="0"/>
              <a:pPr/>
              <a:t>4</a:t>
            </a:fld>
            <a:endParaRPr lang="en-CA" dirty="0"/>
          </a:p>
        </p:txBody>
      </p:sp>
      <p:pic>
        <p:nvPicPr>
          <p:cNvPr id="8" name="Picture 7" descr="A person standing on a hill overlooking a body of water&#10;&#10;AI-generated content may be incorrect.">
            <a:extLst>
              <a:ext uri="{FF2B5EF4-FFF2-40B4-BE49-F238E27FC236}">
                <a16:creationId xmlns:a16="http://schemas.microsoft.com/office/drawing/2014/main" id="{93B79A16-06A6-D258-F363-67F251168133}"/>
              </a:ext>
            </a:extLst>
          </p:cNvPr>
          <p:cNvPicPr>
            <a:picLocks noChangeAspect="1"/>
          </p:cNvPicPr>
          <p:nvPr/>
        </p:nvPicPr>
        <p:blipFill>
          <a:blip r:embed="rId2">
            <a:extLst>
              <a:ext uri="{28A0092B-C50C-407E-A947-70E740481C1C}">
                <a14:useLocalDpi xmlns:a14="http://schemas.microsoft.com/office/drawing/2010/main" val="0"/>
              </a:ext>
            </a:extLst>
          </a:blip>
          <a:srcRect t="16892" b="10527"/>
          <a:stretch>
            <a:fillRect/>
          </a:stretch>
        </p:blipFill>
        <p:spPr>
          <a:xfrm>
            <a:off x="-1" y="0"/>
            <a:ext cx="12192002" cy="6858000"/>
          </a:xfrm>
          <a:prstGeom prst="rect">
            <a:avLst/>
          </a:prstGeom>
        </p:spPr>
      </p:pic>
      <p:sp>
        <p:nvSpPr>
          <p:cNvPr id="6" name="TextBox 5">
            <a:extLst>
              <a:ext uri="{FF2B5EF4-FFF2-40B4-BE49-F238E27FC236}">
                <a16:creationId xmlns:a16="http://schemas.microsoft.com/office/drawing/2014/main" id="{9FA99D74-7138-774E-DEAB-52DB1351E5C5}"/>
              </a:ext>
            </a:extLst>
          </p:cNvPr>
          <p:cNvSpPr txBox="1"/>
          <p:nvPr/>
        </p:nvSpPr>
        <p:spPr>
          <a:xfrm>
            <a:off x="0" y="6627168"/>
            <a:ext cx="5351388" cy="230832"/>
          </a:xfrm>
          <a:prstGeom prst="rect">
            <a:avLst/>
          </a:prstGeom>
          <a:solidFill>
            <a:schemeClr val="bg1"/>
          </a:solidFill>
        </p:spPr>
        <p:txBody>
          <a:bodyPr wrap="square">
            <a:spAutoFit/>
          </a:bodyPr>
          <a:lstStyle/>
          <a:p>
            <a:pPr>
              <a:buNone/>
            </a:pPr>
            <a:r>
              <a:rPr lang="en-CA" sz="900" dirty="0"/>
              <a:t>Photo of Fort Edmonton in 1870 b</a:t>
            </a:r>
            <a:r>
              <a:rPr lang="en-US" sz="900" dirty="0"/>
              <a:t>y Charles </a:t>
            </a:r>
            <a:r>
              <a:rPr lang="en-US" sz="900" dirty="0" err="1"/>
              <a:t>Horetsky</a:t>
            </a:r>
            <a:r>
              <a:rPr lang="en-US" sz="900" dirty="0"/>
              <a:t> (1838-1900) from Library and Archives Canada</a:t>
            </a:r>
            <a:r>
              <a:rPr lang="en-US" altLang="en-US" sz="900" dirty="0">
                <a:latin typeface="Arial" panose="020B0604020202020204" pitchFamily="34" charset="0"/>
              </a:rPr>
              <a:t> (cropped)</a:t>
            </a:r>
            <a:r>
              <a:rPr lang="en-US" sz="900" dirty="0"/>
              <a:t>.</a:t>
            </a:r>
            <a:endParaRPr lang="en-CA" sz="900" dirty="0"/>
          </a:p>
        </p:txBody>
      </p:sp>
    </p:spTree>
    <p:extLst>
      <p:ext uri="{BB962C8B-B14F-4D97-AF65-F5344CB8AC3E}">
        <p14:creationId xmlns:p14="http://schemas.microsoft.com/office/powerpoint/2010/main" val="290356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a:xfrm>
            <a:off x="827690" y="1089151"/>
            <a:ext cx="10515600" cy="5087811"/>
          </a:xfrm>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5</a:t>
            </a:fld>
            <a:endParaRPr lang="en-CA" dirty="0"/>
          </a:p>
        </p:txBody>
      </p:sp>
      <p:pic>
        <p:nvPicPr>
          <p:cNvPr id="3" name="Picture 2">
            <a:extLst>
              <a:ext uri="{FF2B5EF4-FFF2-40B4-BE49-F238E27FC236}">
                <a16:creationId xmlns:a16="http://schemas.microsoft.com/office/drawing/2014/main" id="{EBEE6742-3815-4639-954C-64487D31B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0610" cy="6916301"/>
          </a:xfrm>
          <a:prstGeom prst="rect">
            <a:avLst/>
          </a:prstGeom>
        </p:spPr>
      </p:pic>
      <p:sp>
        <p:nvSpPr>
          <p:cNvPr id="9" name="TextBox 8">
            <a:extLst>
              <a:ext uri="{FF2B5EF4-FFF2-40B4-BE49-F238E27FC236}">
                <a16:creationId xmlns:a16="http://schemas.microsoft.com/office/drawing/2014/main" id="{009A98BB-DDDA-4327-B622-E05C3F228AB8}"/>
              </a:ext>
            </a:extLst>
          </p:cNvPr>
          <p:cNvSpPr txBox="1"/>
          <p:nvPr/>
        </p:nvSpPr>
        <p:spPr>
          <a:xfrm>
            <a:off x="0" y="6686883"/>
            <a:ext cx="1221248" cy="229417"/>
          </a:xfrm>
          <a:prstGeom prst="rect">
            <a:avLst/>
          </a:prstGeom>
          <a:solidFill>
            <a:schemeClr val="bg1"/>
          </a:solidFill>
        </p:spPr>
        <p:txBody>
          <a:bodyPr wrap="square">
            <a:spAutoFit/>
          </a:bodyPr>
          <a:lstStyle/>
          <a:p>
            <a:r>
              <a:rPr lang="en-US" sz="900" dirty="0"/>
              <a:t>Jasper Ave circa 1910</a:t>
            </a:r>
          </a:p>
        </p:txBody>
      </p:sp>
    </p:spTree>
    <p:extLst>
      <p:ext uri="{BB962C8B-B14F-4D97-AF65-F5344CB8AC3E}">
        <p14:creationId xmlns:p14="http://schemas.microsoft.com/office/powerpoint/2010/main" val="357466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at night&#10;&#10;AI-generated content may be incorrect.">
            <a:extLst>
              <a:ext uri="{FF2B5EF4-FFF2-40B4-BE49-F238E27FC236}">
                <a16:creationId xmlns:a16="http://schemas.microsoft.com/office/drawing/2014/main" id="{995DFEA1-CE19-773C-D4E2-BFFD6DE49146}"/>
              </a:ext>
            </a:extLst>
          </p:cNvPr>
          <p:cNvPicPr>
            <a:picLocks noChangeAspect="1"/>
          </p:cNvPicPr>
          <p:nvPr/>
        </p:nvPicPr>
        <p:blipFill>
          <a:blip r:embed="rId2">
            <a:extLst>
              <a:ext uri="{28A0092B-C50C-407E-A947-70E740481C1C}">
                <a14:useLocalDpi xmlns:a14="http://schemas.microsoft.com/office/drawing/2010/main" val="0"/>
              </a:ext>
            </a:extLst>
          </a:blip>
          <a:srcRect t="9077" b="7395"/>
          <a:stretch>
            <a:fillRect/>
          </a:stretch>
        </p:blipFill>
        <p:spPr>
          <a:xfrm>
            <a:off x="-55789" y="-1"/>
            <a:ext cx="12316757" cy="6858001"/>
          </a:xfrm>
          <a:prstGeom prst="rect">
            <a:avLst/>
          </a:prstGeom>
        </p:spPr>
      </p:pic>
      <p:sp>
        <p:nvSpPr>
          <p:cNvPr id="4" name="Slide Number Placeholder 3">
            <a:extLst>
              <a:ext uri="{FF2B5EF4-FFF2-40B4-BE49-F238E27FC236}">
                <a16:creationId xmlns:a16="http://schemas.microsoft.com/office/drawing/2014/main" id="{4DEC8A7B-2CF1-B594-AED0-887BCE28C745}"/>
              </a:ext>
            </a:extLst>
          </p:cNvPr>
          <p:cNvSpPr>
            <a:spLocks noGrp="1"/>
          </p:cNvSpPr>
          <p:nvPr>
            <p:ph type="sldNum" sz="quarter" idx="12"/>
          </p:nvPr>
        </p:nvSpPr>
        <p:spPr/>
        <p:txBody>
          <a:bodyPr/>
          <a:lstStyle/>
          <a:p>
            <a:fld id="{AE8FF73E-95BF-4E5E-8039-3219E3426DBA}" type="slidenum">
              <a:rPr lang="en-CA" smtClean="0"/>
              <a:pPr/>
              <a:t>6</a:t>
            </a:fld>
            <a:endParaRPr lang="en-CA" dirty="0"/>
          </a:p>
        </p:txBody>
      </p:sp>
      <p:sp>
        <p:nvSpPr>
          <p:cNvPr id="5" name="Rectangle 1">
            <a:extLst>
              <a:ext uri="{FF2B5EF4-FFF2-40B4-BE49-F238E27FC236}">
                <a16:creationId xmlns:a16="http://schemas.microsoft.com/office/drawing/2014/main" id="{528E96B8-95CA-698F-F5A3-80B9F5D28004}"/>
              </a:ext>
            </a:extLst>
          </p:cNvPr>
          <p:cNvSpPr>
            <a:spLocks noChangeArrowheads="1"/>
          </p:cNvSpPr>
          <p:nvPr/>
        </p:nvSpPr>
        <p:spPr bwMode="auto">
          <a:xfrm>
            <a:off x="-55789" y="6621380"/>
            <a:ext cx="3026055" cy="2308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of Edmonton by </a:t>
            </a:r>
            <a:r>
              <a:rPr kumimoji="0" lang="en-US" altLang="en-US" sz="900" b="0" i="0" u="none" strike="noStrike" cap="none" normalizeH="0" baseline="0" dirty="0">
                <a:ln>
                  <a:noFill/>
                </a:ln>
                <a:solidFill>
                  <a:schemeClr val="tx1"/>
                </a:solidFill>
                <a:effectLst/>
                <a:latin typeface="Arial" panose="020B0604020202020204" pitchFamily="34" charset="0"/>
                <a:hlinkClick r:id="rId3"/>
              </a:rPr>
              <a:t>Justin Hu</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4"/>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spTree>
    <p:extLst>
      <p:ext uri="{BB962C8B-B14F-4D97-AF65-F5344CB8AC3E}">
        <p14:creationId xmlns:p14="http://schemas.microsoft.com/office/powerpoint/2010/main" val="36177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995-5799-AD46-C345-D311A7A8A3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D7DC07-378E-D0ED-6765-973A880C0B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3992" y="1006464"/>
            <a:ext cx="9144015" cy="5486409"/>
          </a:xfrm>
          <a:prstGeom prst="rect">
            <a:avLst/>
          </a:prstGeom>
        </p:spPr>
      </p:pic>
      <p:pic>
        <p:nvPicPr>
          <p:cNvPr id="8" name="Picture 7">
            <a:extLst>
              <a:ext uri="{FF2B5EF4-FFF2-40B4-BE49-F238E27FC236}">
                <a16:creationId xmlns:a16="http://schemas.microsoft.com/office/drawing/2014/main" id="{04FB0245-E0E8-7A2A-C4F4-C723C4A609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3992" y="1052503"/>
            <a:ext cx="9144017" cy="5486409"/>
          </a:xfrm>
          <a:prstGeom prst="rect">
            <a:avLst/>
          </a:prstGeom>
        </p:spPr>
      </p:pic>
      <p:sp>
        <p:nvSpPr>
          <p:cNvPr id="2" name="Title 1">
            <a:extLst>
              <a:ext uri="{FF2B5EF4-FFF2-40B4-BE49-F238E27FC236}">
                <a16:creationId xmlns:a16="http://schemas.microsoft.com/office/drawing/2014/main" id="{2DF271B7-CE31-38E1-45D2-3DD24D461710}"/>
              </a:ext>
            </a:extLst>
          </p:cNvPr>
          <p:cNvSpPr>
            <a:spLocks noGrp="1"/>
          </p:cNvSpPr>
          <p:nvPr>
            <p:ph type="title"/>
          </p:nvPr>
        </p:nvSpPr>
        <p:spPr/>
        <p:txBody>
          <a:bodyPr>
            <a:normAutofit/>
          </a:bodyPr>
          <a:lstStyle/>
          <a:p>
            <a:r>
              <a:rPr lang="en-CA" dirty="0"/>
              <a:t>The climate warmed rapidly in the last 40 years</a:t>
            </a:r>
          </a:p>
        </p:txBody>
      </p:sp>
      <p:sp>
        <p:nvSpPr>
          <p:cNvPr id="5" name="Slide Number Placeholder 4">
            <a:extLst>
              <a:ext uri="{FF2B5EF4-FFF2-40B4-BE49-F238E27FC236}">
                <a16:creationId xmlns:a16="http://schemas.microsoft.com/office/drawing/2014/main" id="{AB95A163-3D19-66C0-9A54-96413A88C907}"/>
              </a:ext>
            </a:extLst>
          </p:cNvPr>
          <p:cNvSpPr>
            <a:spLocks noGrp="1"/>
          </p:cNvSpPr>
          <p:nvPr>
            <p:ph type="sldNum" sz="quarter" idx="12"/>
          </p:nvPr>
        </p:nvSpPr>
        <p:spPr/>
        <p:txBody>
          <a:bodyPr/>
          <a:lstStyle/>
          <a:p>
            <a:fld id="{AE8FF73E-95BF-4E5E-8039-3219E3426DBA}" type="slidenum">
              <a:rPr lang="en-CA" smtClean="0"/>
              <a:pPr/>
              <a:t>7</a:t>
            </a:fld>
            <a:endParaRPr lang="en-CA" dirty="0"/>
          </a:p>
        </p:txBody>
      </p:sp>
      <p:sp>
        <p:nvSpPr>
          <p:cNvPr id="4" name="TextBox 3">
            <a:extLst>
              <a:ext uri="{FF2B5EF4-FFF2-40B4-BE49-F238E27FC236}">
                <a16:creationId xmlns:a16="http://schemas.microsoft.com/office/drawing/2014/main" id="{153A6B73-6593-AFD7-F91D-6926F3535A59}"/>
              </a:ext>
            </a:extLst>
          </p:cNvPr>
          <p:cNvSpPr txBox="1"/>
          <p:nvPr/>
        </p:nvSpPr>
        <p:spPr>
          <a:xfrm>
            <a:off x="0" y="6634876"/>
            <a:ext cx="4927941" cy="230832"/>
          </a:xfrm>
          <a:prstGeom prst="rect">
            <a:avLst/>
          </a:prstGeom>
          <a:noFill/>
        </p:spPr>
        <p:txBody>
          <a:bodyPr wrap="square">
            <a:spAutoFit/>
          </a:bodyPr>
          <a:lstStyle/>
          <a:p>
            <a:r>
              <a:rPr lang="en-US" sz="900" dirty="0"/>
              <a:t>North American temperature anomaly, relative to the 1910-2000 average. Data source: NOAA</a:t>
            </a:r>
          </a:p>
        </p:txBody>
      </p:sp>
      <p:sp>
        <p:nvSpPr>
          <p:cNvPr id="3" name="Rectangle 2">
            <a:extLst>
              <a:ext uri="{FF2B5EF4-FFF2-40B4-BE49-F238E27FC236}">
                <a16:creationId xmlns:a16="http://schemas.microsoft.com/office/drawing/2014/main" id="{F304B7A0-C42F-2D21-009F-1B65530E1B99}"/>
              </a:ext>
            </a:extLst>
          </p:cNvPr>
          <p:cNvSpPr/>
          <p:nvPr/>
        </p:nvSpPr>
        <p:spPr>
          <a:xfrm>
            <a:off x="2258384" y="1144096"/>
            <a:ext cx="6327156"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D0D33309-C4A3-2FF0-F793-343B82AA6610}"/>
              </a:ext>
            </a:extLst>
          </p:cNvPr>
          <p:cNvSpPr/>
          <p:nvPr/>
        </p:nvSpPr>
        <p:spPr>
          <a:xfrm>
            <a:off x="7572951" y="1151798"/>
            <a:ext cx="2767747"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226291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2C3F-FC40-88E9-7B21-40AA948F8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D8D5-2941-4E35-33BF-B2033089453C}"/>
              </a:ext>
            </a:extLst>
          </p:cNvPr>
          <p:cNvSpPr>
            <a:spLocks noGrp="1"/>
          </p:cNvSpPr>
          <p:nvPr>
            <p:ph type="title"/>
          </p:nvPr>
        </p:nvSpPr>
        <p:spPr/>
        <p:txBody>
          <a:bodyPr>
            <a:normAutofit/>
          </a:bodyPr>
          <a:lstStyle/>
          <a:p>
            <a:r>
              <a:rPr lang="en-US" dirty="0"/>
              <a:t>H</a:t>
            </a:r>
            <a:r>
              <a:rPr lang="en-CA" dirty="0"/>
              <a:t>eat affects mammals’ behavior and fitness</a:t>
            </a:r>
          </a:p>
        </p:txBody>
      </p:sp>
      <p:sp>
        <p:nvSpPr>
          <p:cNvPr id="5" name="Slide Number Placeholder 4">
            <a:extLst>
              <a:ext uri="{FF2B5EF4-FFF2-40B4-BE49-F238E27FC236}">
                <a16:creationId xmlns:a16="http://schemas.microsoft.com/office/drawing/2014/main" id="{E5D28C2B-09A8-3C4F-AE6D-250590FB51FA}"/>
              </a:ext>
            </a:extLst>
          </p:cNvPr>
          <p:cNvSpPr>
            <a:spLocks noGrp="1"/>
          </p:cNvSpPr>
          <p:nvPr>
            <p:ph type="sldNum" sz="quarter" idx="12"/>
          </p:nvPr>
        </p:nvSpPr>
        <p:spPr/>
        <p:txBody>
          <a:bodyPr/>
          <a:lstStyle/>
          <a:p>
            <a:fld id="{AE8FF73E-95BF-4E5E-8039-3219E3426DBA}" type="slidenum">
              <a:rPr lang="en-CA" smtClean="0"/>
              <a:pPr/>
              <a:t>8</a:t>
            </a:fld>
            <a:endParaRPr lang="en-CA" dirty="0"/>
          </a:p>
        </p:txBody>
      </p:sp>
      <p:sp>
        <p:nvSpPr>
          <p:cNvPr id="9" name="Content Placeholder 5">
            <a:extLst>
              <a:ext uri="{FF2B5EF4-FFF2-40B4-BE49-F238E27FC236}">
                <a16:creationId xmlns:a16="http://schemas.microsoft.com/office/drawing/2014/main" id="{CCA65D34-84CD-9EC5-5917-FDC29AC30888}"/>
              </a:ext>
            </a:extLst>
          </p:cNvPr>
          <p:cNvSpPr>
            <a:spLocks noGrp="1"/>
          </p:cNvSpPr>
          <p:nvPr>
            <p:ph idx="1"/>
          </p:nvPr>
        </p:nvSpPr>
        <p:spPr>
          <a:xfrm>
            <a:off x="838199" y="1089151"/>
            <a:ext cx="10566271" cy="5087811"/>
          </a:xfrm>
        </p:spPr>
        <p:txBody>
          <a:bodyPr>
            <a:normAutofit/>
          </a:bodyPr>
          <a:lstStyle/>
          <a:p>
            <a:endParaRPr lang="en-US" dirty="0"/>
          </a:p>
          <a:p>
            <a:r>
              <a:rPr lang="en-US" dirty="0"/>
              <a:t>Mammals are sensitive to hyperthermia, especially large ones (</a:t>
            </a:r>
            <a:r>
              <a:rPr lang="en-CA" dirty="0"/>
              <a:t>Alston </a:t>
            </a:r>
            <a:r>
              <a:rPr lang="en-CA" i="1" dirty="0"/>
              <a:t>et al.</a:t>
            </a:r>
            <a:r>
              <a:rPr lang="en-CA" dirty="0"/>
              <a:t>, 2020)</a:t>
            </a:r>
          </a:p>
          <a:p>
            <a:endParaRPr lang="en-CA" dirty="0"/>
          </a:p>
          <a:p>
            <a:r>
              <a:rPr lang="en-CA" dirty="0"/>
              <a:t>Excessive heat:</a:t>
            </a:r>
          </a:p>
          <a:p>
            <a:pPr lvl="1"/>
            <a:r>
              <a:rPr lang="en-CA" dirty="0"/>
              <a:t>Limits movement rates (</a:t>
            </a:r>
            <a:r>
              <a:rPr lang="en-US" dirty="0"/>
              <a:t>Dyer et al. 2023)</a:t>
            </a:r>
          </a:p>
          <a:p>
            <a:pPr lvl="1"/>
            <a:r>
              <a:rPr lang="en-US" dirty="0"/>
              <a:t>Can cause physiological damage (</a:t>
            </a:r>
            <a:r>
              <a:rPr lang="en-CA" dirty="0"/>
              <a:t>Hetem et al. 2014)</a:t>
            </a:r>
            <a:endParaRPr lang="en-US" dirty="0"/>
          </a:p>
          <a:p>
            <a:pPr marL="0" indent="0">
              <a:buNone/>
            </a:pPr>
            <a:endParaRPr lang="en-US" dirty="0"/>
          </a:p>
        </p:txBody>
      </p:sp>
      <p:sp>
        <p:nvSpPr>
          <p:cNvPr id="3" name="Rectangle 1">
            <a:extLst>
              <a:ext uri="{FF2B5EF4-FFF2-40B4-BE49-F238E27FC236}">
                <a16:creationId xmlns:a16="http://schemas.microsoft.com/office/drawing/2014/main" id="{2CEBB38A-684A-F3E8-7484-E0847B596AE5}"/>
              </a:ext>
            </a:extLst>
          </p:cNvPr>
          <p:cNvSpPr>
            <a:spLocks noChangeArrowheads="1"/>
          </p:cNvSpPr>
          <p:nvPr/>
        </p:nvSpPr>
        <p:spPr bwMode="auto">
          <a:xfrm>
            <a:off x="4921804" y="6570233"/>
            <a:ext cx="31916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by </a:t>
            </a:r>
            <a:r>
              <a:rPr kumimoji="0" lang="en-US" altLang="en-US" sz="900" b="0" i="0" u="none" strike="noStrike" cap="none" normalizeH="0" baseline="0" dirty="0">
                <a:ln>
                  <a:noFill/>
                </a:ln>
                <a:solidFill>
                  <a:schemeClr val="tx1"/>
                </a:solidFill>
                <a:effectLst/>
                <a:latin typeface="Arial" panose="020B0604020202020204" pitchFamily="34" charset="0"/>
                <a:hlinkClick r:id="rId2"/>
              </a:rPr>
              <a:t>Jeremy Gerritsen</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3"/>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 name="Picture 5" descr="A moose lying in the grass&#10;&#10;AI-generated content may be incorrect.">
            <a:extLst>
              <a:ext uri="{FF2B5EF4-FFF2-40B4-BE49-F238E27FC236}">
                <a16:creationId xmlns:a16="http://schemas.microsoft.com/office/drawing/2014/main" id="{E0E386E8-6E95-5FB0-2D83-2650C164D912}"/>
              </a:ext>
            </a:extLst>
          </p:cNvPr>
          <p:cNvPicPr>
            <a:picLocks noChangeAspect="1"/>
          </p:cNvPicPr>
          <p:nvPr/>
        </p:nvPicPr>
        <p:blipFill>
          <a:blip r:embed="rId4">
            <a:extLst>
              <a:ext uri="{28A0092B-C50C-407E-A947-70E740481C1C}">
                <a14:useLocalDpi xmlns:a14="http://schemas.microsoft.com/office/drawing/2010/main" val="0"/>
              </a:ext>
            </a:extLst>
          </a:blip>
          <a:srcRect t="15882" b="31006"/>
          <a:stretch>
            <a:fillRect/>
          </a:stretch>
        </p:blipFill>
        <p:spPr>
          <a:xfrm>
            <a:off x="7620000" y="3215591"/>
            <a:ext cx="4572000" cy="3642409"/>
          </a:xfrm>
          <a:prstGeom prst="rect">
            <a:avLst/>
          </a:prstGeom>
        </p:spPr>
      </p:pic>
    </p:spTree>
    <p:extLst>
      <p:ext uri="{BB962C8B-B14F-4D97-AF65-F5344CB8AC3E}">
        <p14:creationId xmlns:p14="http://schemas.microsoft.com/office/powerpoint/2010/main" val="347743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8E9E9-0715-FD2A-9883-D26F940FBEE8}"/>
              </a:ext>
            </a:extLst>
          </p:cNvPr>
          <p:cNvSpPr>
            <a:spLocks noGrp="1"/>
          </p:cNvSpPr>
          <p:nvPr>
            <p:ph type="title"/>
          </p:nvPr>
        </p:nvSpPr>
        <p:spPr/>
        <p:txBody>
          <a:bodyPr>
            <a:normAutofit/>
          </a:bodyPr>
          <a:lstStyle/>
          <a:p>
            <a:r>
              <a:rPr lang="en-CA" dirty="0"/>
              <a:t>There are many drivers of movement behavior</a:t>
            </a:r>
          </a:p>
        </p:txBody>
      </p:sp>
      <p:sp>
        <p:nvSpPr>
          <p:cNvPr id="4" name="Slide Number Placeholder 3">
            <a:extLst>
              <a:ext uri="{FF2B5EF4-FFF2-40B4-BE49-F238E27FC236}">
                <a16:creationId xmlns:a16="http://schemas.microsoft.com/office/drawing/2014/main" id="{F684B42D-3BE1-CC70-ACDB-97E969F52394}"/>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9</a:t>
            </a:fld>
            <a:endParaRPr lang="en-CA" dirty="0"/>
          </a:p>
        </p:txBody>
      </p:sp>
      <p:sp>
        <p:nvSpPr>
          <p:cNvPr id="3" name="Graphic 11">
            <a:extLst>
              <a:ext uri="{FF2B5EF4-FFF2-40B4-BE49-F238E27FC236}">
                <a16:creationId xmlns:a16="http://schemas.microsoft.com/office/drawing/2014/main" id="{B6215BF0-E363-404E-6C4F-EC8B953DF556}"/>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45152F54-BDC8-25C9-7DDD-0AD23D4E9160}"/>
              </a:ext>
            </a:extLst>
          </p:cNvPr>
          <p:cNvGrpSpPr/>
          <p:nvPr/>
        </p:nvGrpSpPr>
        <p:grpSpPr>
          <a:xfrm>
            <a:off x="1669835" y="1083674"/>
            <a:ext cx="3330920" cy="1647376"/>
            <a:chOff x="838800" y="872204"/>
            <a:chExt cx="4558338" cy="2254421"/>
          </a:xfrm>
          <a:solidFill>
            <a:schemeClr val="bg1">
              <a:lumMod val="65000"/>
            </a:schemeClr>
          </a:solidFill>
        </p:grpSpPr>
        <p:sp>
          <p:nvSpPr>
            <p:cNvPr id="2" name="Graphic 13">
              <a:extLst>
                <a:ext uri="{FF2B5EF4-FFF2-40B4-BE49-F238E27FC236}">
                  <a16:creationId xmlns:a16="http://schemas.microsoft.com/office/drawing/2014/main" id="{A223F497-0066-D8D1-0542-3B7C52E7BF47}"/>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solidFill>
            <a:ln w="19050" cap="flat">
              <a:no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79ABB6B0-7508-4A56-530F-26C0D099F588}"/>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0D380529-E3DC-DA56-9133-9D27A0D2FA4F}"/>
                </a:ext>
              </a:extLst>
            </p:cNvPr>
            <p:cNvCxnSpPr>
              <a:cxnSpLocks/>
            </p:cNvCxnSpPr>
            <p:nvPr/>
          </p:nvCxnSpPr>
          <p:spPr>
            <a:xfrm>
              <a:off x="2880423" y="2420900"/>
              <a:ext cx="2516715" cy="70572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4A11D3D-FB3B-8613-7A87-B89823A146A9}"/>
              </a:ext>
            </a:extLst>
          </p:cNvPr>
          <p:cNvGrpSpPr/>
          <p:nvPr/>
        </p:nvGrpSpPr>
        <p:grpSpPr>
          <a:xfrm>
            <a:off x="5452987" y="3750128"/>
            <a:ext cx="1278174" cy="2805641"/>
            <a:chOff x="5145574" y="3842181"/>
            <a:chExt cx="1278174" cy="2805641"/>
          </a:xfrm>
        </p:grpSpPr>
        <p:grpSp>
          <p:nvGrpSpPr>
            <p:cNvPr id="11" name="Group 10">
              <a:extLst>
                <a:ext uri="{FF2B5EF4-FFF2-40B4-BE49-F238E27FC236}">
                  <a16:creationId xmlns:a16="http://schemas.microsoft.com/office/drawing/2014/main" id="{F8D30383-F353-B0B1-758E-F93622ED8C78}"/>
                </a:ext>
              </a:extLst>
            </p:cNvPr>
            <p:cNvGrpSpPr/>
            <p:nvPr/>
          </p:nvGrpSpPr>
          <p:grpSpPr>
            <a:xfrm>
              <a:off x="5145574" y="5369648"/>
              <a:ext cx="1278174" cy="1278174"/>
              <a:chOff x="3262572" y="4919188"/>
              <a:chExt cx="789110" cy="789109"/>
            </a:xfrm>
          </p:grpSpPr>
          <p:sp>
            <p:nvSpPr>
              <p:cNvPr id="7" name="Oval 6">
                <a:extLst>
                  <a:ext uri="{FF2B5EF4-FFF2-40B4-BE49-F238E27FC236}">
                    <a16:creationId xmlns:a16="http://schemas.microsoft.com/office/drawing/2014/main" id="{6C544F4F-9516-7AF2-D875-F450A6B75F94}"/>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Thermometer with solid fill">
                <a:extLst>
                  <a:ext uri="{FF2B5EF4-FFF2-40B4-BE49-F238E27FC236}">
                    <a16:creationId xmlns:a16="http://schemas.microsoft.com/office/drawing/2014/main" id="{AEFF8795-B0F2-41D3-BD6D-5B00ECC6D8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0389" y="4927006"/>
                <a:ext cx="773472" cy="773471"/>
              </a:xfrm>
              <a:prstGeom prst="rect">
                <a:avLst/>
              </a:prstGeom>
            </p:spPr>
          </p:pic>
        </p:grpSp>
        <p:cxnSp>
          <p:nvCxnSpPr>
            <p:cNvPr id="35" name="Straight Arrow Connector 34">
              <a:extLst>
                <a:ext uri="{FF2B5EF4-FFF2-40B4-BE49-F238E27FC236}">
                  <a16:creationId xmlns:a16="http://schemas.microsoft.com/office/drawing/2014/main" id="{3728DD13-DC0D-FB21-392C-53239B6F08A3}"/>
                </a:ext>
              </a:extLst>
            </p:cNvPr>
            <p:cNvCxnSpPr>
              <a:cxnSpLocks/>
            </p:cNvCxnSpPr>
            <p:nvPr/>
          </p:nvCxnSpPr>
          <p:spPr>
            <a:xfrm flipV="1">
              <a:off x="5784658" y="3842181"/>
              <a:ext cx="0" cy="137119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730B3AE-1C62-42FF-584A-C328C189032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66B9AD84-C2EC-5C6E-4772-F9F396497292}"/>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6E14D2D0-A32A-9553-E159-C936C19FFB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5AFAF766-16F6-72EC-551B-8A1B0737E3B5}"/>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301337B-3078-CD04-5C52-52ED7AB62583}"/>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788B4E99-DCE9-9FE0-D6E1-24DCD586EF8E}"/>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EC3467F-CCDF-2D78-11D0-7103442BE191}"/>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7FDA46B7-D919-AC0D-F805-C981A8062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DFBB0284-7CFC-D6D4-4C1F-57D6C0D6C7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DE4B70B0-B7D7-9978-0571-1526B7B9FF8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604D28CC-DAF1-273B-28AC-F777F3F0002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E264BA33-FEE9-DD4D-07E9-B930907F9C55}"/>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6" name="Group 25">
            <a:extLst>
              <a:ext uri="{FF2B5EF4-FFF2-40B4-BE49-F238E27FC236}">
                <a16:creationId xmlns:a16="http://schemas.microsoft.com/office/drawing/2014/main" id="{E77FBDD0-6684-0662-56D0-DF83584384D7}"/>
              </a:ext>
            </a:extLst>
          </p:cNvPr>
          <p:cNvGrpSpPr/>
          <p:nvPr/>
        </p:nvGrpSpPr>
        <p:grpSpPr>
          <a:xfrm>
            <a:off x="3186008" y="2453644"/>
            <a:ext cx="6226685" cy="3597352"/>
            <a:chOff x="3186008" y="2453644"/>
            <a:chExt cx="6226685" cy="3597352"/>
          </a:xfrm>
        </p:grpSpPr>
        <p:cxnSp>
          <p:nvCxnSpPr>
            <p:cNvPr id="9" name="Straight Arrow Connector 8">
              <a:extLst>
                <a:ext uri="{FF2B5EF4-FFF2-40B4-BE49-F238E27FC236}">
                  <a16:creationId xmlns:a16="http://schemas.microsoft.com/office/drawing/2014/main" id="{4DDCA1CE-138C-76CD-9634-3E3D88BA3198}"/>
                </a:ext>
              </a:extLst>
            </p:cNvPr>
            <p:cNvCxnSpPr>
              <a:cxnSpLocks/>
            </p:cNvCxnSpPr>
            <p:nvPr/>
          </p:nvCxnSpPr>
          <p:spPr>
            <a:xfrm flipV="1">
              <a:off x="6922438" y="5443136"/>
              <a:ext cx="2490255" cy="46057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324F0-718C-D8EE-8656-E36ABAC5AC68}"/>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848C0D-FF6D-8CDA-A08E-C43B901710EA}"/>
                </a:ext>
              </a:extLst>
            </p:cNvPr>
            <p:cNvCxnSpPr>
              <a:cxnSpLocks/>
            </p:cNvCxnSpPr>
            <p:nvPr/>
          </p:nvCxnSpPr>
          <p:spPr>
            <a:xfrm flipH="1" flipV="1">
              <a:off x="3577820" y="5443136"/>
              <a:ext cx="1732144" cy="60786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C057D7-44AA-F37A-31B8-FE6EF2991B0F}"/>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6588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4.6"/>
</p:tagLst>
</file>

<file path=ppt/tags/tag10.xml><?xml version="1.0" encoding="utf-8"?>
<p:tagLst xmlns:a="http://schemas.openxmlformats.org/drawingml/2006/main" xmlns:r="http://schemas.openxmlformats.org/officeDocument/2006/relationships" xmlns:p="http://schemas.openxmlformats.org/presentationml/2006/main">
  <p:tag name="TIMING" val="|21.1"/>
</p:tagLst>
</file>

<file path=ppt/tags/tag11.xml><?xml version="1.0" encoding="utf-8"?>
<p:tagLst xmlns:a="http://schemas.openxmlformats.org/drawingml/2006/main" xmlns:r="http://schemas.openxmlformats.org/officeDocument/2006/relationships" xmlns:p="http://schemas.openxmlformats.org/presentationml/2006/main">
  <p:tag name="TIMING" val="|14.3"/>
</p:tagLst>
</file>

<file path=ppt/tags/tag2.xml><?xml version="1.0" encoding="utf-8"?>
<p:tagLst xmlns:a="http://schemas.openxmlformats.org/drawingml/2006/main" xmlns:r="http://schemas.openxmlformats.org/officeDocument/2006/relationships" xmlns:p="http://schemas.openxmlformats.org/presentationml/2006/main">
  <p:tag name="TIMING" val="|15.2|2.2|6.2|1.7|3.2"/>
</p:tagLst>
</file>

<file path=ppt/tags/tag3.xml><?xml version="1.0" encoding="utf-8"?>
<p:tagLst xmlns:a="http://schemas.openxmlformats.org/drawingml/2006/main" xmlns:r="http://schemas.openxmlformats.org/officeDocument/2006/relationships" xmlns:p="http://schemas.openxmlformats.org/presentationml/2006/main">
  <p:tag name="TIMING" val="|19.9|10.2|6.1|9.2"/>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ags/tag5.xml><?xml version="1.0" encoding="utf-8"?>
<p:tagLst xmlns:a="http://schemas.openxmlformats.org/drawingml/2006/main" xmlns:r="http://schemas.openxmlformats.org/officeDocument/2006/relationships" xmlns:p="http://schemas.openxmlformats.org/presentationml/2006/main">
  <p:tag name="TIMING" val="|8|4.7"/>
</p:tagLst>
</file>

<file path=ppt/tags/tag6.xml><?xml version="1.0" encoding="utf-8"?>
<p:tagLst xmlns:a="http://schemas.openxmlformats.org/drawingml/2006/main" xmlns:r="http://schemas.openxmlformats.org/officeDocument/2006/relationships" xmlns:p="http://schemas.openxmlformats.org/presentationml/2006/main">
  <p:tag name="TIMING" val="|7.1|2.1|2.4"/>
</p:tagLst>
</file>

<file path=ppt/tags/tag7.xml><?xml version="1.0" encoding="utf-8"?>
<p:tagLst xmlns:a="http://schemas.openxmlformats.org/drawingml/2006/main" xmlns:r="http://schemas.openxmlformats.org/officeDocument/2006/relationships" xmlns:p="http://schemas.openxmlformats.org/presentationml/2006/main">
  <p:tag name="TIMING" val="|16.1"/>
</p:tagLst>
</file>

<file path=ppt/tags/tag8.xml><?xml version="1.0" encoding="utf-8"?>
<p:tagLst xmlns:a="http://schemas.openxmlformats.org/drawingml/2006/main" xmlns:r="http://schemas.openxmlformats.org/officeDocument/2006/relationships" xmlns:p="http://schemas.openxmlformats.org/presentationml/2006/main">
  <p:tag name="TIMING" val="|12.9|9.8"/>
</p:tagLst>
</file>

<file path=ppt/tags/tag9.xml><?xml version="1.0" encoding="utf-8"?>
<p:tagLst xmlns:a="http://schemas.openxmlformats.org/drawingml/2006/main" xmlns:r="http://schemas.openxmlformats.org/officeDocument/2006/relationships" xmlns:p="http://schemas.openxmlformats.org/presentationml/2006/main">
  <p:tag name="TIMING" val="|24.1|6.1|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m" id="{3911C202-4EB2-4AD7-804C-6F68A99B1126}" vid="{6DB52515-FBAF-45F4-B55E-EDEB4243F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14126</TotalTime>
  <Words>2548</Words>
  <Application>Microsoft Office PowerPoint</Application>
  <PresentationFormat>Widescreen</PresentationFormat>
  <Paragraphs>227</Paragraphs>
  <Slides>38</Slides>
  <Notes>27</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Rising temperatures alter how and where mammals move</vt:lpstr>
      <vt:lpstr>A bit of history… </vt:lpstr>
      <vt:lpstr>The Land before Edmonton: Amiskwaciy</vt:lpstr>
      <vt:lpstr>PowerPoint Presentation</vt:lpstr>
      <vt:lpstr>PowerPoint Presentation</vt:lpstr>
      <vt:lpstr>PowerPoint Presentation</vt:lpstr>
      <vt:lpstr>The climate warmed rapidly in the last 40 years</vt:lpstr>
      <vt:lpstr>Heat affects mammals’ behavior and fitness</vt:lpstr>
      <vt:lpstr>There are many drivers of movement behavior</vt:lpstr>
      <vt:lpstr>How and where will mammals move in 2100? </vt:lpstr>
      <vt:lpstr>PowerPoint Presentation</vt:lpstr>
      <vt:lpstr>PowerPoint Presentation</vt:lpstr>
      <vt:lpstr>PowerPoint Presentation</vt:lpstr>
      <vt:lpstr>Temperature affects how caribou move </vt:lpstr>
      <vt:lpstr>Temperature alters movement phenology</vt:lpstr>
      <vt:lpstr>Annual averages may not change much…</vt:lpstr>
      <vt:lpstr>… but averages are not representative of extremes</vt:lpstr>
      <vt:lpstr>Temperature affects caribou’s habitat selection </vt:lpstr>
      <vt:lpstr>A simple resource selection function</vt:lpstr>
      <vt:lpstr>Temperature alters habitat selection</vt:lpstr>
      <vt:lpstr>Habitat selection is weaker at extreme temperatures</vt:lpstr>
      <vt:lpstr>Annual averages may not change much…</vt:lpstr>
      <vt:lpstr>Worse scenarios result in wider range of RSS</vt:lpstr>
      <vt:lpstr>Predators also affect movement behavior</vt:lpstr>
      <vt:lpstr>PowerPoint Presentation</vt:lpstr>
      <vt:lpstr>Wolves respond to heat similarly to caribou</vt:lpstr>
      <vt:lpstr>Habitat selection depends on temperature</vt:lpstr>
      <vt:lpstr>Encounter rates depend on temperature</vt:lpstr>
      <vt:lpstr>Species adapt their movement rates differently</vt:lpstr>
      <vt:lpstr>Species alter their habitat selection differently</vt:lpstr>
      <vt:lpstr>Species will adapt their movement rates differently</vt:lpstr>
      <vt:lpstr>Species will adapt their habitat selection differently</vt:lpstr>
      <vt:lpstr>Worse scenarios ==&gt; stronger preferences</vt:lpstr>
      <vt:lpstr>Effective conservation will require proactive action</vt:lpstr>
      <vt:lpstr>Summary and future directions</vt:lpstr>
      <vt:lpstr>PowerPoint Presentation</vt:lpstr>
      <vt:lpstr>References and credits</vt:lpstr>
      <vt:lpstr>Summary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will shape the future of human wildlife conflict in B.C.’s protected areas</dc:title>
  <dc:creator>Stefano Mezzini</dc:creator>
  <cp:lastModifiedBy>Stefano Mezzini</cp:lastModifiedBy>
  <cp:revision>623</cp:revision>
  <dcterms:created xsi:type="dcterms:W3CDTF">2022-12-02T17:41:46Z</dcterms:created>
  <dcterms:modified xsi:type="dcterms:W3CDTF">2025-09-27T18:48:42Z</dcterms:modified>
</cp:coreProperties>
</file>